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94" r:id="rId4"/>
    <p:sldMasterId id="2147493533" r:id="rId5"/>
    <p:sldMasterId id="2147493523" r:id="rId6"/>
    <p:sldMasterId id="2147493511" r:id="rId7"/>
  </p:sldMasterIdLst>
  <p:notesMasterIdLst>
    <p:notesMasterId r:id="rId44"/>
  </p:notesMasterIdLst>
  <p:handoutMasterIdLst>
    <p:handoutMasterId r:id="rId45"/>
  </p:handoutMasterIdLst>
  <p:sldIdLst>
    <p:sldId id="269" r:id="rId8"/>
    <p:sldId id="292" r:id="rId9"/>
    <p:sldId id="295" r:id="rId10"/>
    <p:sldId id="297" r:id="rId11"/>
    <p:sldId id="298" r:id="rId12"/>
    <p:sldId id="280" r:id="rId13"/>
    <p:sldId id="325" r:id="rId14"/>
    <p:sldId id="305" r:id="rId15"/>
    <p:sldId id="332" r:id="rId16"/>
    <p:sldId id="301" r:id="rId17"/>
    <p:sldId id="326" r:id="rId18"/>
    <p:sldId id="313" r:id="rId19"/>
    <p:sldId id="328" r:id="rId20"/>
    <p:sldId id="329" r:id="rId21"/>
    <p:sldId id="330" r:id="rId22"/>
    <p:sldId id="327" r:id="rId23"/>
    <p:sldId id="331" r:id="rId24"/>
    <p:sldId id="322" r:id="rId25"/>
    <p:sldId id="320" r:id="rId26"/>
    <p:sldId id="287" r:id="rId27"/>
    <p:sldId id="336" r:id="rId28"/>
    <p:sldId id="315" r:id="rId29"/>
    <p:sldId id="337" r:id="rId30"/>
    <p:sldId id="319" r:id="rId31"/>
    <p:sldId id="334" r:id="rId32"/>
    <p:sldId id="335" r:id="rId33"/>
    <p:sldId id="300" r:id="rId34"/>
    <p:sldId id="302" r:id="rId35"/>
    <p:sldId id="285" r:id="rId36"/>
    <p:sldId id="308" r:id="rId37"/>
    <p:sldId id="338" r:id="rId38"/>
    <p:sldId id="309" r:id="rId39"/>
    <p:sldId id="310" r:id="rId40"/>
    <p:sldId id="324" r:id="rId41"/>
    <p:sldId id="304" r:id="rId42"/>
    <p:sldId id="279" r:id="rId4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1364B3"/>
    <a:srgbClr val="7ABC2B"/>
    <a:srgbClr val="0C1E37"/>
    <a:srgbClr val="34A1D7"/>
    <a:srgbClr val="4C4C4C"/>
    <a:srgbClr val="0B1D35"/>
    <a:srgbClr val="36A6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55" autoAdjust="0"/>
    <p:restoredTop sz="61575" autoAdjust="0"/>
  </p:normalViewPr>
  <p:slideViewPr>
    <p:cSldViewPr snapToGrid="0" snapToObjects="1">
      <p:cViewPr varScale="1">
        <p:scale>
          <a:sx n="70" d="100"/>
          <a:sy n="70" d="100"/>
        </p:scale>
        <p:origin x="245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9" d="100"/>
        <a:sy n="149" d="100"/>
      </p:scale>
      <p:origin x="0" y="0"/>
    </p:cViewPr>
  </p:sorterViewPr>
  <p:notesViewPr>
    <p:cSldViewPr snapToGrid="0" snapToObjects="1">
      <p:cViewPr varScale="1">
        <p:scale>
          <a:sx n="77" d="100"/>
          <a:sy n="77" d="100"/>
        </p:scale>
        <p:origin x="-3928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theme" Target="theme/theme1.xml"/><Relationship Id="rId8" Type="http://schemas.openxmlformats.org/officeDocument/2006/relationships/slide" Target="slides/slide1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presProps" Target="presProps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4617D1-1320-49E9-B940-4AEADB7EEA84}" type="doc">
      <dgm:prSet loTypeId="urn:microsoft.com/office/officeart/2005/8/layout/default" loCatId="list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en-US"/>
        </a:p>
      </dgm:t>
    </dgm:pt>
    <dgm:pt modelId="{ADA1551F-75B5-4036-AFDE-2787D66F977A}">
      <dgm:prSet phldrT="[Text]" custT="1"/>
      <dgm:spPr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r>
            <a:rPr lang="en-US" altLang="en-US" sz="3300" dirty="0"/>
            <a:t>Health care spending</a:t>
          </a:r>
          <a:endParaRPr lang="en-US" sz="3300" dirty="0"/>
        </a:p>
      </dgm:t>
    </dgm:pt>
    <dgm:pt modelId="{B1CEF84A-AD8B-4B5B-B2D4-6FF7CDEF7A4C}" type="parTrans" cxnId="{9A3B6382-9D14-49EA-997E-0FE1060DEDB2}">
      <dgm:prSet/>
      <dgm:spPr/>
      <dgm:t>
        <a:bodyPr/>
        <a:lstStyle/>
        <a:p>
          <a:endParaRPr lang="en-US"/>
        </a:p>
      </dgm:t>
    </dgm:pt>
    <dgm:pt modelId="{DEB92DFF-C03C-4116-8F74-2607F8849280}" type="sibTrans" cxnId="{9A3B6382-9D14-49EA-997E-0FE1060DEDB2}">
      <dgm:prSet/>
      <dgm:spPr/>
      <dgm:t>
        <a:bodyPr/>
        <a:lstStyle/>
        <a:p>
          <a:endParaRPr lang="en-US"/>
        </a:p>
      </dgm:t>
    </dgm:pt>
    <dgm:pt modelId="{833FCC6C-0508-458C-AF92-10ABD01ED6AF}">
      <dgm:prSet custT="1"/>
      <dgm:spPr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r>
            <a:rPr lang="en-US" altLang="en-US" sz="3300" dirty="0"/>
            <a:t>Disability coverage</a:t>
          </a:r>
        </a:p>
      </dgm:t>
    </dgm:pt>
    <dgm:pt modelId="{D31620E9-B820-469A-B848-02BD68517480}" type="parTrans" cxnId="{3B5DED8A-5D4F-48A4-8368-FC5A0280A668}">
      <dgm:prSet/>
      <dgm:spPr/>
      <dgm:t>
        <a:bodyPr/>
        <a:lstStyle/>
        <a:p>
          <a:endParaRPr lang="en-US"/>
        </a:p>
      </dgm:t>
    </dgm:pt>
    <dgm:pt modelId="{FEC889D7-3AA9-4702-A54F-CAD3646889C6}" type="sibTrans" cxnId="{3B5DED8A-5D4F-48A4-8368-FC5A0280A668}">
      <dgm:prSet/>
      <dgm:spPr/>
      <dgm:t>
        <a:bodyPr/>
        <a:lstStyle/>
        <a:p>
          <a:endParaRPr lang="en-US"/>
        </a:p>
      </dgm:t>
    </dgm:pt>
    <dgm:pt modelId="{4883EEC1-E466-48C7-B5FB-980506ED6548}">
      <dgm:prSet custT="1"/>
      <dgm:spPr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r>
            <a:rPr lang="en-US" altLang="en-US" sz="3300" dirty="0"/>
            <a:t>Productivity</a:t>
          </a:r>
        </a:p>
      </dgm:t>
    </dgm:pt>
    <dgm:pt modelId="{8C83AAA6-B064-49DC-9BD6-3F5277069094}" type="parTrans" cxnId="{98A320B0-ED05-4D8A-8B81-13DA086BE027}">
      <dgm:prSet/>
      <dgm:spPr/>
      <dgm:t>
        <a:bodyPr/>
        <a:lstStyle/>
        <a:p>
          <a:endParaRPr lang="en-US"/>
        </a:p>
      </dgm:t>
    </dgm:pt>
    <dgm:pt modelId="{79F7466A-F415-4260-9C93-6CC7C5735F08}" type="sibTrans" cxnId="{98A320B0-ED05-4D8A-8B81-13DA086BE027}">
      <dgm:prSet/>
      <dgm:spPr/>
      <dgm:t>
        <a:bodyPr/>
        <a:lstStyle/>
        <a:p>
          <a:endParaRPr lang="en-US"/>
        </a:p>
      </dgm:t>
    </dgm:pt>
    <dgm:pt modelId="{4E2CF969-8CBD-4C22-961C-4F3D0BB7D461}">
      <dgm:prSet custT="1"/>
      <dgm:spPr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r>
            <a:rPr lang="en-US" altLang="en-US" sz="3300" dirty="0"/>
            <a:t>Performance</a:t>
          </a:r>
        </a:p>
      </dgm:t>
    </dgm:pt>
    <dgm:pt modelId="{50E3A842-3D6B-4185-8127-EFE144DE69D2}" type="parTrans" cxnId="{AA00406F-4A91-4204-ABCC-C1F111F8D82C}">
      <dgm:prSet/>
      <dgm:spPr/>
      <dgm:t>
        <a:bodyPr/>
        <a:lstStyle/>
        <a:p>
          <a:endParaRPr lang="en-US"/>
        </a:p>
      </dgm:t>
    </dgm:pt>
    <dgm:pt modelId="{298382FA-371C-4295-A354-3BE1BDCE6A69}" type="sibTrans" cxnId="{AA00406F-4A91-4204-ABCC-C1F111F8D82C}">
      <dgm:prSet/>
      <dgm:spPr/>
      <dgm:t>
        <a:bodyPr/>
        <a:lstStyle/>
        <a:p>
          <a:endParaRPr lang="en-US"/>
        </a:p>
      </dgm:t>
    </dgm:pt>
    <dgm:pt modelId="{070F88D8-D40D-4D73-B556-651FE7CB9C79}">
      <dgm:prSet custT="1"/>
      <dgm:spPr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r>
            <a:rPr lang="en-US" altLang="en-US" sz="3300" dirty="0"/>
            <a:t>Improved atmosphere</a:t>
          </a:r>
        </a:p>
      </dgm:t>
    </dgm:pt>
    <dgm:pt modelId="{A56ED62C-0513-4F3E-9DDA-D90F03CCE549}" type="parTrans" cxnId="{A3DCCE63-87BE-4B23-8AE5-DCD8E7070A93}">
      <dgm:prSet/>
      <dgm:spPr/>
      <dgm:t>
        <a:bodyPr/>
        <a:lstStyle/>
        <a:p>
          <a:endParaRPr lang="en-US"/>
        </a:p>
      </dgm:t>
    </dgm:pt>
    <dgm:pt modelId="{4F4BD383-1C45-45F0-A294-20E6DD86E8E0}" type="sibTrans" cxnId="{A3DCCE63-87BE-4B23-8AE5-DCD8E7070A93}">
      <dgm:prSet/>
      <dgm:spPr/>
      <dgm:t>
        <a:bodyPr/>
        <a:lstStyle/>
        <a:p>
          <a:endParaRPr lang="en-US"/>
        </a:p>
      </dgm:t>
    </dgm:pt>
    <dgm:pt modelId="{ACEB7F89-B5DA-4E19-8F44-86A040DBDDC5}">
      <dgm:prSet custT="1"/>
      <dgm:spPr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r>
            <a:rPr lang="en-US" altLang="en-US" sz="3300" dirty="0"/>
            <a:t>Turnover</a:t>
          </a:r>
          <a:r>
            <a:rPr lang="en-US" altLang="en-US" sz="4200" dirty="0"/>
            <a:t> </a:t>
          </a:r>
        </a:p>
      </dgm:t>
    </dgm:pt>
    <dgm:pt modelId="{224407AD-7CF5-4320-91AC-A6D8CD4F2081}" type="parTrans" cxnId="{68BF8DDC-0362-415E-841E-1C5B2A9A3980}">
      <dgm:prSet/>
      <dgm:spPr/>
      <dgm:t>
        <a:bodyPr/>
        <a:lstStyle/>
        <a:p>
          <a:endParaRPr lang="en-US"/>
        </a:p>
      </dgm:t>
    </dgm:pt>
    <dgm:pt modelId="{3E5A5574-2B65-443E-A4C6-9C1742BEB452}" type="sibTrans" cxnId="{68BF8DDC-0362-415E-841E-1C5B2A9A3980}">
      <dgm:prSet/>
      <dgm:spPr/>
      <dgm:t>
        <a:bodyPr/>
        <a:lstStyle/>
        <a:p>
          <a:endParaRPr lang="en-US"/>
        </a:p>
      </dgm:t>
    </dgm:pt>
    <dgm:pt modelId="{B4DF7B55-01C2-4F08-A4E8-21BF055B8968}" type="pres">
      <dgm:prSet presAssocID="{464617D1-1320-49E9-B940-4AEADB7EEA84}" presName="diagram" presStyleCnt="0">
        <dgm:presLayoutVars>
          <dgm:dir/>
          <dgm:resizeHandles val="exact"/>
        </dgm:presLayoutVars>
      </dgm:prSet>
      <dgm:spPr/>
    </dgm:pt>
    <dgm:pt modelId="{7C9AACA3-DEF4-4329-A338-3D6619FDF556}" type="pres">
      <dgm:prSet presAssocID="{ADA1551F-75B5-4036-AFDE-2787D66F977A}" presName="node" presStyleLbl="node1" presStyleIdx="0" presStyleCnt="6">
        <dgm:presLayoutVars>
          <dgm:bulletEnabled val="1"/>
        </dgm:presLayoutVars>
      </dgm:prSet>
      <dgm:spPr/>
    </dgm:pt>
    <dgm:pt modelId="{79CF2367-DDE7-4BF1-B4CC-AA43BBC86172}" type="pres">
      <dgm:prSet presAssocID="{DEB92DFF-C03C-4116-8F74-2607F8849280}" presName="sibTrans" presStyleCnt="0"/>
      <dgm:spPr/>
    </dgm:pt>
    <dgm:pt modelId="{30ABD018-6943-46EB-96A6-A4B8D7F4F4E9}" type="pres">
      <dgm:prSet presAssocID="{833FCC6C-0508-458C-AF92-10ABD01ED6AF}" presName="node" presStyleLbl="node1" presStyleIdx="1" presStyleCnt="6">
        <dgm:presLayoutVars>
          <dgm:bulletEnabled val="1"/>
        </dgm:presLayoutVars>
      </dgm:prSet>
      <dgm:spPr/>
    </dgm:pt>
    <dgm:pt modelId="{32845AB3-A436-40E0-A92D-269D94914242}" type="pres">
      <dgm:prSet presAssocID="{FEC889D7-3AA9-4702-A54F-CAD3646889C6}" presName="sibTrans" presStyleCnt="0"/>
      <dgm:spPr/>
    </dgm:pt>
    <dgm:pt modelId="{B6BCC109-F947-477E-A986-56DBA6B4D74F}" type="pres">
      <dgm:prSet presAssocID="{4883EEC1-E466-48C7-B5FB-980506ED6548}" presName="node" presStyleLbl="node1" presStyleIdx="2" presStyleCnt="6">
        <dgm:presLayoutVars>
          <dgm:bulletEnabled val="1"/>
        </dgm:presLayoutVars>
      </dgm:prSet>
      <dgm:spPr/>
    </dgm:pt>
    <dgm:pt modelId="{93CE4347-C2E4-4510-8E67-FC6BF0EFA1D7}" type="pres">
      <dgm:prSet presAssocID="{79F7466A-F415-4260-9C93-6CC7C5735F08}" presName="sibTrans" presStyleCnt="0"/>
      <dgm:spPr/>
    </dgm:pt>
    <dgm:pt modelId="{B7A156EF-D4FF-465A-8100-FE92F4075AE0}" type="pres">
      <dgm:prSet presAssocID="{4E2CF969-8CBD-4C22-961C-4F3D0BB7D461}" presName="node" presStyleLbl="node1" presStyleIdx="3" presStyleCnt="6">
        <dgm:presLayoutVars>
          <dgm:bulletEnabled val="1"/>
        </dgm:presLayoutVars>
      </dgm:prSet>
      <dgm:spPr/>
    </dgm:pt>
    <dgm:pt modelId="{A6BF6A57-B411-4873-9507-C64CBC42FF7F}" type="pres">
      <dgm:prSet presAssocID="{298382FA-371C-4295-A354-3BE1BDCE6A69}" presName="sibTrans" presStyleCnt="0"/>
      <dgm:spPr/>
    </dgm:pt>
    <dgm:pt modelId="{D1EFC498-2705-4F74-976A-62529372EFD2}" type="pres">
      <dgm:prSet presAssocID="{070F88D8-D40D-4D73-B556-651FE7CB9C79}" presName="node" presStyleLbl="node1" presStyleIdx="4" presStyleCnt="6">
        <dgm:presLayoutVars>
          <dgm:bulletEnabled val="1"/>
        </dgm:presLayoutVars>
      </dgm:prSet>
      <dgm:spPr/>
    </dgm:pt>
    <dgm:pt modelId="{4D08C6E5-1294-48C5-B69C-4E3752614310}" type="pres">
      <dgm:prSet presAssocID="{4F4BD383-1C45-45F0-A294-20E6DD86E8E0}" presName="sibTrans" presStyleCnt="0"/>
      <dgm:spPr/>
    </dgm:pt>
    <dgm:pt modelId="{798CC106-18C4-4918-B375-08B037E5082A}" type="pres">
      <dgm:prSet presAssocID="{ACEB7F89-B5DA-4E19-8F44-86A040DBDDC5}" presName="node" presStyleLbl="node1" presStyleIdx="5" presStyleCnt="6">
        <dgm:presLayoutVars>
          <dgm:bulletEnabled val="1"/>
        </dgm:presLayoutVars>
      </dgm:prSet>
      <dgm:spPr/>
    </dgm:pt>
  </dgm:ptLst>
  <dgm:cxnLst>
    <dgm:cxn modelId="{8BD83031-9C5C-4676-99CC-77F5F1D61604}" type="presOf" srcId="{070F88D8-D40D-4D73-B556-651FE7CB9C79}" destId="{D1EFC498-2705-4F74-976A-62529372EFD2}" srcOrd="0" destOrd="0" presId="urn:microsoft.com/office/officeart/2005/8/layout/default"/>
    <dgm:cxn modelId="{A3DCCE63-87BE-4B23-8AE5-DCD8E7070A93}" srcId="{464617D1-1320-49E9-B940-4AEADB7EEA84}" destId="{070F88D8-D40D-4D73-B556-651FE7CB9C79}" srcOrd="4" destOrd="0" parTransId="{A56ED62C-0513-4F3E-9DDA-D90F03CCE549}" sibTransId="{4F4BD383-1C45-45F0-A294-20E6DD86E8E0}"/>
    <dgm:cxn modelId="{AA00406F-4A91-4204-ABCC-C1F111F8D82C}" srcId="{464617D1-1320-49E9-B940-4AEADB7EEA84}" destId="{4E2CF969-8CBD-4C22-961C-4F3D0BB7D461}" srcOrd="3" destOrd="0" parTransId="{50E3A842-3D6B-4185-8127-EFE144DE69D2}" sibTransId="{298382FA-371C-4295-A354-3BE1BDCE6A69}"/>
    <dgm:cxn modelId="{9A3B6382-9D14-49EA-997E-0FE1060DEDB2}" srcId="{464617D1-1320-49E9-B940-4AEADB7EEA84}" destId="{ADA1551F-75B5-4036-AFDE-2787D66F977A}" srcOrd="0" destOrd="0" parTransId="{B1CEF84A-AD8B-4B5B-B2D4-6FF7CDEF7A4C}" sibTransId="{DEB92DFF-C03C-4116-8F74-2607F8849280}"/>
    <dgm:cxn modelId="{3B5DED8A-5D4F-48A4-8368-FC5A0280A668}" srcId="{464617D1-1320-49E9-B940-4AEADB7EEA84}" destId="{833FCC6C-0508-458C-AF92-10ABD01ED6AF}" srcOrd="1" destOrd="0" parTransId="{D31620E9-B820-469A-B848-02BD68517480}" sibTransId="{FEC889D7-3AA9-4702-A54F-CAD3646889C6}"/>
    <dgm:cxn modelId="{2FFB5C8C-7715-4DCA-A447-2C9DB18CF965}" type="presOf" srcId="{833FCC6C-0508-458C-AF92-10ABD01ED6AF}" destId="{30ABD018-6943-46EB-96A6-A4B8D7F4F4E9}" srcOrd="0" destOrd="0" presId="urn:microsoft.com/office/officeart/2005/8/layout/default"/>
    <dgm:cxn modelId="{98A320B0-ED05-4D8A-8B81-13DA086BE027}" srcId="{464617D1-1320-49E9-B940-4AEADB7EEA84}" destId="{4883EEC1-E466-48C7-B5FB-980506ED6548}" srcOrd="2" destOrd="0" parTransId="{8C83AAA6-B064-49DC-9BD6-3F5277069094}" sibTransId="{79F7466A-F415-4260-9C93-6CC7C5735F08}"/>
    <dgm:cxn modelId="{DA4D92CB-E01E-4CED-9A4A-BBF35DD688E1}" type="presOf" srcId="{ACEB7F89-B5DA-4E19-8F44-86A040DBDDC5}" destId="{798CC106-18C4-4918-B375-08B037E5082A}" srcOrd="0" destOrd="0" presId="urn:microsoft.com/office/officeart/2005/8/layout/default"/>
    <dgm:cxn modelId="{C18DE0D2-67CC-4562-9125-A0FFCAEFD7DE}" type="presOf" srcId="{ADA1551F-75B5-4036-AFDE-2787D66F977A}" destId="{7C9AACA3-DEF4-4329-A338-3D6619FDF556}" srcOrd="0" destOrd="0" presId="urn:microsoft.com/office/officeart/2005/8/layout/default"/>
    <dgm:cxn modelId="{7C5E2AD8-0367-4477-8B62-2EB31DDDB453}" type="presOf" srcId="{464617D1-1320-49E9-B940-4AEADB7EEA84}" destId="{B4DF7B55-01C2-4F08-A4E8-21BF055B8968}" srcOrd="0" destOrd="0" presId="urn:microsoft.com/office/officeart/2005/8/layout/default"/>
    <dgm:cxn modelId="{68BF8DDC-0362-415E-841E-1C5B2A9A3980}" srcId="{464617D1-1320-49E9-B940-4AEADB7EEA84}" destId="{ACEB7F89-B5DA-4E19-8F44-86A040DBDDC5}" srcOrd="5" destOrd="0" parTransId="{224407AD-7CF5-4320-91AC-A6D8CD4F2081}" sibTransId="{3E5A5574-2B65-443E-A4C6-9C1742BEB452}"/>
    <dgm:cxn modelId="{E1C64CF5-F36B-4A67-BBA0-F96B55DF7B76}" type="presOf" srcId="{4883EEC1-E466-48C7-B5FB-980506ED6548}" destId="{B6BCC109-F947-477E-A986-56DBA6B4D74F}" srcOrd="0" destOrd="0" presId="urn:microsoft.com/office/officeart/2005/8/layout/default"/>
    <dgm:cxn modelId="{3DD85BFB-8A69-4970-9753-0FAF12D7B62D}" type="presOf" srcId="{4E2CF969-8CBD-4C22-961C-4F3D0BB7D461}" destId="{B7A156EF-D4FF-465A-8100-FE92F4075AE0}" srcOrd="0" destOrd="0" presId="urn:microsoft.com/office/officeart/2005/8/layout/default"/>
    <dgm:cxn modelId="{77C69199-8C22-4D43-BEA5-55BA46ACD773}" type="presParOf" srcId="{B4DF7B55-01C2-4F08-A4E8-21BF055B8968}" destId="{7C9AACA3-DEF4-4329-A338-3D6619FDF556}" srcOrd="0" destOrd="0" presId="urn:microsoft.com/office/officeart/2005/8/layout/default"/>
    <dgm:cxn modelId="{CE072E71-EE08-4F8F-8F4B-E6B0C819BF25}" type="presParOf" srcId="{B4DF7B55-01C2-4F08-A4E8-21BF055B8968}" destId="{79CF2367-DDE7-4BF1-B4CC-AA43BBC86172}" srcOrd="1" destOrd="0" presId="urn:microsoft.com/office/officeart/2005/8/layout/default"/>
    <dgm:cxn modelId="{AF3842D7-E9F8-4255-B78F-DB696D1D3724}" type="presParOf" srcId="{B4DF7B55-01C2-4F08-A4E8-21BF055B8968}" destId="{30ABD018-6943-46EB-96A6-A4B8D7F4F4E9}" srcOrd="2" destOrd="0" presId="urn:microsoft.com/office/officeart/2005/8/layout/default"/>
    <dgm:cxn modelId="{509E04F7-B643-4EE5-BF5A-E3864FAD2D7B}" type="presParOf" srcId="{B4DF7B55-01C2-4F08-A4E8-21BF055B8968}" destId="{32845AB3-A436-40E0-A92D-269D94914242}" srcOrd="3" destOrd="0" presId="urn:microsoft.com/office/officeart/2005/8/layout/default"/>
    <dgm:cxn modelId="{C3C845BC-B063-40FD-9A44-A892B7DF4872}" type="presParOf" srcId="{B4DF7B55-01C2-4F08-A4E8-21BF055B8968}" destId="{B6BCC109-F947-477E-A986-56DBA6B4D74F}" srcOrd="4" destOrd="0" presId="urn:microsoft.com/office/officeart/2005/8/layout/default"/>
    <dgm:cxn modelId="{2F090D18-CF2A-473A-B9D2-3F1DABB26796}" type="presParOf" srcId="{B4DF7B55-01C2-4F08-A4E8-21BF055B8968}" destId="{93CE4347-C2E4-4510-8E67-FC6BF0EFA1D7}" srcOrd="5" destOrd="0" presId="urn:microsoft.com/office/officeart/2005/8/layout/default"/>
    <dgm:cxn modelId="{5D45D662-E9AA-4036-837F-A4B47AB2C8F2}" type="presParOf" srcId="{B4DF7B55-01C2-4F08-A4E8-21BF055B8968}" destId="{B7A156EF-D4FF-465A-8100-FE92F4075AE0}" srcOrd="6" destOrd="0" presId="urn:microsoft.com/office/officeart/2005/8/layout/default"/>
    <dgm:cxn modelId="{1F38EEEE-FC11-4CC0-A7EE-823F2BBCA70B}" type="presParOf" srcId="{B4DF7B55-01C2-4F08-A4E8-21BF055B8968}" destId="{A6BF6A57-B411-4873-9507-C64CBC42FF7F}" srcOrd="7" destOrd="0" presId="urn:microsoft.com/office/officeart/2005/8/layout/default"/>
    <dgm:cxn modelId="{CB0682F1-2DF2-4EA9-A363-AE86F06F23C9}" type="presParOf" srcId="{B4DF7B55-01C2-4F08-A4E8-21BF055B8968}" destId="{D1EFC498-2705-4F74-976A-62529372EFD2}" srcOrd="8" destOrd="0" presId="urn:microsoft.com/office/officeart/2005/8/layout/default"/>
    <dgm:cxn modelId="{01B179D3-6C8C-41D1-8AE4-066DA575A27F}" type="presParOf" srcId="{B4DF7B55-01C2-4F08-A4E8-21BF055B8968}" destId="{4D08C6E5-1294-48C5-B69C-4E3752614310}" srcOrd="9" destOrd="0" presId="urn:microsoft.com/office/officeart/2005/8/layout/default"/>
    <dgm:cxn modelId="{18A18381-5D47-4F5D-BD95-93323E56CCFB}" type="presParOf" srcId="{B4DF7B55-01C2-4F08-A4E8-21BF055B8968}" destId="{798CC106-18C4-4918-B375-08B037E5082A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9AACA3-DEF4-4329-A338-3D6619FDF556}">
      <dsp:nvSpPr>
        <dsp:cNvPr id="0" name=""/>
        <dsp:cNvSpPr/>
      </dsp:nvSpPr>
      <dsp:spPr>
        <a:xfrm>
          <a:off x="0" y="735805"/>
          <a:ext cx="2693716" cy="161622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3300" kern="1200" dirty="0"/>
            <a:t>Health care spending</a:t>
          </a:r>
          <a:endParaRPr lang="en-US" sz="3300" kern="1200" dirty="0"/>
        </a:p>
      </dsp:txBody>
      <dsp:txXfrm>
        <a:off x="0" y="735805"/>
        <a:ext cx="2693716" cy="1616229"/>
      </dsp:txXfrm>
    </dsp:sp>
    <dsp:sp modelId="{30ABD018-6943-46EB-96A6-A4B8D7F4F4E9}">
      <dsp:nvSpPr>
        <dsp:cNvPr id="0" name=""/>
        <dsp:cNvSpPr/>
      </dsp:nvSpPr>
      <dsp:spPr>
        <a:xfrm>
          <a:off x="2963087" y="735805"/>
          <a:ext cx="2693716" cy="161622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3300" kern="1200" dirty="0"/>
            <a:t>Disability coverage</a:t>
          </a:r>
        </a:p>
      </dsp:txBody>
      <dsp:txXfrm>
        <a:off x="2963087" y="735805"/>
        <a:ext cx="2693716" cy="1616229"/>
      </dsp:txXfrm>
    </dsp:sp>
    <dsp:sp modelId="{B6BCC109-F947-477E-A986-56DBA6B4D74F}">
      <dsp:nvSpPr>
        <dsp:cNvPr id="0" name=""/>
        <dsp:cNvSpPr/>
      </dsp:nvSpPr>
      <dsp:spPr>
        <a:xfrm>
          <a:off x="5926175" y="735805"/>
          <a:ext cx="2693716" cy="161622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3300" kern="1200" dirty="0"/>
            <a:t>Productivity</a:t>
          </a:r>
        </a:p>
      </dsp:txBody>
      <dsp:txXfrm>
        <a:off x="5926175" y="735805"/>
        <a:ext cx="2693716" cy="1616229"/>
      </dsp:txXfrm>
    </dsp:sp>
    <dsp:sp modelId="{B7A156EF-D4FF-465A-8100-FE92F4075AE0}">
      <dsp:nvSpPr>
        <dsp:cNvPr id="0" name=""/>
        <dsp:cNvSpPr/>
      </dsp:nvSpPr>
      <dsp:spPr>
        <a:xfrm>
          <a:off x="0" y="2621407"/>
          <a:ext cx="2693716" cy="161622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3300" kern="1200" dirty="0"/>
            <a:t>Performance</a:t>
          </a:r>
        </a:p>
      </dsp:txBody>
      <dsp:txXfrm>
        <a:off x="0" y="2621407"/>
        <a:ext cx="2693716" cy="1616229"/>
      </dsp:txXfrm>
    </dsp:sp>
    <dsp:sp modelId="{D1EFC498-2705-4F74-976A-62529372EFD2}">
      <dsp:nvSpPr>
        <dsp:cNvPr id="0" name=""/>
        <dsp:cNvSpPr/>
      </dsp:nvSpPr>
      <dsp:spPr>
        <a:xfrm>
          <a:off x="2963087" y="2621407"/>
          <a:ext cx="2693716" cy="161622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3300" kern="1200" dirty="0"/>
            <a:t>Improved atmosphere</a:t>
          </a:r>
        </a:p>
      </dsp:txBody>
      <dsp:txXfrm>
        <a:off x="2963087" y="2621407"/>
        <a:ext cx="2693716" cy="1616229"/>
      </dsp:txXfrm>
    </dsp:sp>
    <dsp:sp modelId="{798CC106-18C4-4918-B375-08B037E5082A}">
      <dsp:nvSpPr>
        <dsp:cNvPr id="0" name=""/>
        <dsp:cNvSpPr/>
      </dsp:nvSpPr>
      <dsp:spPr>
        <a:xfrm>
          <a:off x="5926175" y="2621407"/>
          <a:ext cx="2693716" cy="161622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3300" kern="1200" dirty="0"/>
            <a:t>Turnover</a:t>
          </a:r>
          <a:r>
            <a:rPr lang="en-US" altLang="en-US" sz="4200" kern="1200" dirty="0"/>
            <a:t> </a:t>
          </a:r>
        </a:p>
      </dsp:txBody>
      <dsp:txXfrm>
        <a:off x="5926175" y="2621407"/>
        <a:ext cx="2693716" cy="16162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533334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353531" y="0"/>
            <a:ext cx="2502882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D6D3F4-FE78-1140-98A6-AA99DE99CC30}" type="datetimeFigureOut">
              <a:rPr lang="en-US" smtClean="0"/>
              <a:t>03/16/2021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400733-50FE-654A-AB8A-8F24ADE9B300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BCBSKS logo CMYK_tag-01.pn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36053" y="158492"/>
            <a:ext cx="1197153" cy="30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6050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36053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33205" y="0"/>
            <a:ext cx="2823207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437896-3322-684C-B4D8-BDE03838CE74}" type="datetimeFigureOut">
              <a:rPr lang="en-US" smtClean="0"/>
              <a:t>03/16/2021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F56534-D5A0-014C-AFCA-239FE9EB54B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BCBSKS logo CMYK_tag-01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85"/>
          <a:stretch/>
        </p:blipFill>
        <p:spPr>
          <a:xfrm>
            <a:off x="2836053" y="158492"/>
            <a:ext cx="1197153" cy="30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023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45720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pPr marL="0" marR="0" indent="0" defTabSz="45720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F56534-D5A0-014C-AFCA-239FE9EB54B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6271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0138" y="536575"/>
            <a:ext cx="4733925" cy="35512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prevalence of chronic conditions and unhealthy lifestyle choices are key factors in rising healthcare costs; they may significantly impact </a:t>
            </a:r>
            <a:r>
              <a:rPr lang="en-US" dirty="0" err="1"/>
              <a:t>presenteeism</a:t>
            </a:r>
            <a:r>
              <a:rPr lang="en-US" dirty="0"/>
              <a:t> and </a:t>
            </a:r>
            <a:r>
              <a:rPr lang="en-US" dirty="0" err="1"/>
              <a:t>absenteesism</a:t>
            </a:r>
            <a:r>
              <a:rPr lang="en-US" dirty="0"/>
              <a:t> in the workplace, impacting productivity, engagement, and ultimately your bottom line.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8C9D3E-BC22-4B65-B6EC-1512CE9E44E8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95292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F56534-D5A0-014C-AFCA-239FE9EB54B6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8516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F56534-D5A0-014C-AFCA-239FE9EB54B6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460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F56534-D5A0-014C-AFCA-239FE9EB54B6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4445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45720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pPr marL="0" marR="0" indent="0" defTabSz="45720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F56534-D5A0-014C-AFCA-239FE9EB54B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2700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0138" y="536575"/>
            <a:ext cx="4733925" cy="35512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8C9D3E-BC22-4B65-B6EC-1512CE9E44E8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88685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45720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pPr marL="0" marR="0" indent="0" defTabSz="45720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F56534-D5A0-014C-AFCA-239FE9EB54B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3785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F56534-D5A0-014C-AFCA-239FE9EB54B6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58657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F56534-D5A0-014C-AFCA-239FE9EB54B6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2120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F56534-D5A0-014C-AFCA-239FE9EB54B6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7860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F56534-D5A0-014C-AFCA-239FE9EB54B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8102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F56534-D5A0-014C-AFCA-239FE9EB54B6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7948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F56534-D5A0-014C-AFCA-239FE9EB54B6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06639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F56534-D5A0-014C-AFCA-239FE9EB54B6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6326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F56534-D5A0-014C-AFCA-239FE9EB54B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2426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F56534-D5A0-014C-AFCA-239FE9EB54B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4695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F56534-D5A0-014C-AFCA-239FE9EB54B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4508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F56534-D5A0-014C-AFCA-239FE9EB54B6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0341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F56534-D5A0-014C-AFCA-239FE9EB54B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5611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0138" y="536575"/>
            <a:ext cx="4733925" cy="35512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8C9D3E-BC22-4B65-B6EC-1512CE9E44E8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02554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F56534-D5A0-014C-AFCA-239FE9EB54B6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640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0"/>
            <a:ext cx="9144000" cy="4826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tx2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6704901" y="6137631"/>
            <a:ext cx="2162672" cy="30264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300" dirty="0" err="1">
                <a:solidFill>
                  <a:srgbClr val="005EB8"/>
                </a:solidFill>
              </a:rPr>
              <a:t>b</a:t>
            </a:r>
            <a:r>
              <a:rPr kumimoji="0" lang="en-US" sz="1300" b="0" i="0" u="none" strike="noStrike" cap="none" spc="0" normalizeH="0" baseline="0" dirty="0" err="1">
                <a:ln>
                  <a:noFill/>
                </a:ln>
                <a:solidFill>
                  <a:srgbClr val="005EB8"/>
                </a:solidFill>
                <a:effectLst/>
                <a:uFillTx/>
                <a:sym typeface="Helvetica Light"/>
              </a:rPr>
              <a:t>cbsks.com</a:t>
            </a:r>
            <a:r>
              <a:rPr kumimoji="0" lang="en-US" sz="1300" b="0" i="0" u="none" strike="noStrike" cap="none" spc="0" normalizeH="0" baseline="0" dirty="0">
                <a:ln>
                  <a:noFill/>
                </a:ln>
                <a:solidFill>
                  <a:srgbClr val="005EB8"/>
                </a:solidFill>
                <a:effectLst/>
                <a:uFillTx/>
                <a:sym typeface="Helvetica Light"/>
              </a:rPr>
              <a:t>/</a:t>
            </a:r>
            <a:r>
              <a:rPr kumimoji="0" lang="en-US" sz="1300" b="0" i="0" u="none" strike="noStrike" cap="none" spc="0" normalizeH="0" baseline="0" dirty="0" err="1">
                <a:ln>
                  <a:noFill/>
                </a:ln>
                <a:solidFill>
                  <a:srgbClr val="005EB8"/>
                </a:solidFill>
                <a:effectLst/>
                <a:uFillTx/>
                <a:sym typeface="Helvetica Light"/>
              </a:rPr>
              <a:t>healthyoptions</a:t>
            </a:r>
            <a:endParaRPr kumimoji="0" lang="en-US" sz="1300" b="0" i="0" u="none" strike="noStrike" cap="none" spc="0" normalizeH="0" baseline="0" dirty="0">
              <a:ln>
                <a:noFill/>
              </a:ln>
              <a:solidFill>
                <a:srgbClr val="005EB8"/>
              </a:solidFill>
              <a:effectLst/>
              <a:uFillTx/>
              <a:sym typeface="Helvetica Light"/>
            </a:endParaRPr>
          </a:p>
        </p:txBody>
      </p:sp>
      <p:pic>
        <p:nvPicPr>
          <p:cNvPr id="11" name="Picture 10" descr="BCBSKS logo CMYK_tag-01.pn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15848" y="5567801"/>
            <a:ext cx="2063500" cy="526582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487866"/>
            <a:ext cx="9144000" cy="4849343"/>
          </a:xfrm>
          <a:solidFill>
            <a:schemeClr val="bg1">
              <a:lumMod val="85000"/>
            </a:schemeClr>
          </a:solidFill>
        </p:spPr>
        <p:txBody>
          <a:bodyPr anchor="t">
            <a:normAutofit/>
          </a:bodyPr>
          <a:lstStyle>
            <a:lvl1pPr marL="0" indent="0" algn="ctr">
              <a:buNone/>
              <a:defRPr sz="28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icon to insert background photo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4432170" y="2990593"/>
            <a:ext cx="4716196" cy="909223"/>
          </a:xfrm>
          <a:solidFill>
            <a:schemeClr val="tx2"/>
          </a:solidFill>
          <a:ln>
            <a:noFill/>
          </a:ln>
          <a:effectLst/>
        </p:spPr>
        <p:txBody>
          <a:bodyPr wrap="square" lIns="274320" tIns="182880" bIns="228600" anchor="b">
            <a:spAutoFit/>
          </a:bodyPr>
          <a:lstStyle>
            <a:lvl1pPr marL="0" indent="0">
              <a:lnSpc>
                <a:spcPct val="90000"/>
              </a:lnSpc>
              <a:buNone/>
              <a:defRPr sz="35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Title Here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352801" y="6335200"/>
            <a:ext cx="2396067" cy="18466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8" name="Rectangle 17"/>
          <p:cNvSpPr/>
          <p:nvPr userDrawn="1"/>
        </p:nvSpPr>
        <p:spPr>
          <a:xfrm>
            <a:off x="3352801" y="6335200"/>
            <a:ext cx="2396067" cy="18466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5" name="Picture 14" descr="HOptions-logo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1" y="119690"/>
            <a:ext cx="1777227" cy="261737"/>
          </a:xfrm>
          <a:prstGeom prst="rect">
            <a:avLst/>
          </a:prstGeom>
        </p:spPr>
      </p:pic>
      <p:sp>
        <p:nvSpPr>
          <p:cNvPr id="20" name="Rectangle 19"/>
          <p:cNvSpPr/>
          <p:nvPr userDrawn="1"/>
        </p:nvSpPr>
        <p:spPr>
          <a:xfrm>
            <a:off x="11759" y="6713962"/>
            <a:ext cx="9144000" cy="14403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351486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487362"/>
            <a:ext cx="3008313" cy="1107758"/>
          </a:xfrm>
        </p:spPr>
        <p:txBody>
          <a:bodyPr anchor="b">
            <a:noAutofit/>
          </a:bodyPr>
          <a:lstStyle>
            <a:lvl1pPr algn="l">
              <a:defRPr sz="30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75050" y="487363"/>
            <a:ext cx="5111750" cy="5638800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insert object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676402"/>
            <a:ext cx="3008313" cy="444976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C4C4C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18220315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solidFill>
            <a:schemeClr val="bg1"/>
          </a:solidFill>
        </p:spPr>
        <p:txBody>
          <a:bodyPr anchor="b">
            <a:normAutofit/>
          </a:bodyPr>
          <a:lstStyle>
            <a:lvl1pPr algn="l">
              <a:defRPr sz="30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C4C4C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2394843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solidFill>
            <a:schemeClr val="bg1"/>
          </a:solidFill>
        </p:spPr>
        <p:txBody>
          <a:bodyPr anchor="b">
            <a:normAutofit/>
          </a:bodyPr>
          <a:lstStyle>
            <a:lvl1pPr algn="l">
              <a:defRPr sz="30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C4C4C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15983108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97833C-C90B-5F4A-9011-8D0C9C214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15759-571D-C541-966D-EC8DF6DCAF9B}" type="datetimeFigureOut">
              <a:rPr lang="en-US" smtClean="0"/>
              <a:t>03/16/2021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8D64A9-0A04-464A-B0A6-9466C6330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455AC2-4FAA-DD43-A0D3-716824779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5CCA5-DD23-A146-9482-57F28AFE76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48695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 userDrawn="1"/>
        </p:nvSpPr>
        <p:spPr>
          <a:xfrm>
            <a:off x="7448897" y="6064840"/>
            <a:ext cx="1294804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400" dirty="0">
                <a:solidFill>
                  <a:srgbClr val="005EB8"/>
                </a:solidFill>
              </a:rPr>
              <a:t>b</a:t>
            </a:r>
            <a:r>
              <a:rPr kumimoji="0" lang="en-US" sz="1400" b="0" i="0" u="none" strike="noStrike" cap="none" spc="0" normalizeH="0" baseline="0" dirty="0">
                <a:ln>
                  <a:noFill/>
                </a:ln>
                <a:solidFill>
                  <a:srgbClr val="005EB8"/>
                </a:solidFill>
                <a:effectLst/>
                <a:uFillTx/>
                <a:sym typeface="Helvetica Light"/>
              </a:rPr>
              <a:t>cbsks.com</a:t>
            </a:r>
          </a:p>
        </p:txBody>
      </p:sp>
      <p:pic>
        <p:nvPicPr>
          <p:cNvPr id="11" name="Picture 10" descr="BCBSKS logo CMYK_tag-01.pn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15848" y="5402259"/>
            <a:ext cx="2063500" cy="526582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515503"/>
            <a:ext cx="9144000" cy="4432723"/>
          </a:xfrm>
          <a:solidFill>
            <a:schemeClr val="bg1">
              <a:lumMod val="85000"/>
            </a:schemeClr>
          </a:solidFill>
        </p:spPr>
        <p:txBody>
          <a:bodyPr anchor="t">
            <a:normAutofit/>
          </a:bodyPr>
          <a:lstStyle>
            <a:lvl1pPr marL="0" indent="0" algn="ctr">
              <a:buNone/>
              <a:defRPr sz="28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icon to insert background photo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4432170" y="2990593"/>
            <a:ext cx="4716196" cy="909223"/>
          </a:xfrm>
          <a:solidFill>
            <a:schemeClr val="tx2"/>
          </a:solidFill>
          <a:ln>
            <a:noFill/>
          </a:ln>
          <a:effectLst/>
        </p:spPr>
        <p:txBody>
          <a:bodyPr wrap="square" lIns="274320" tIns="182880" bIns="228600" anchor="b">
            <a:spAutoFit/>
          </a:bodyPr>
          <a:lstStyle>
            <a:lvl1pPr marL="0" indent="0">
              <a:lnSpc>
                <a:spcPct val="90000"/>
              </a:lnSpc>
              <a:buNone/>
              <a:defRPr sz="35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Title Here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352801" y="6335200"/>
            <a:ext cx="2396067" cy="18466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8" name="Rectangle 17"/>
          <p:cNvSpPr/>
          <p:nvPr userDrawn="1"/>
        </p:nvSpPr>
        <p:spPr>
          <a:xfrm>
            <a:off x="3352801" y="6335200"/>
            <a:ext cx="2396067" cy="18466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269251353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Layout with Photo Backgroun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521638"/>
            <a:ext cx="9144000" cy="633636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dirty="0"/>
              <a:t>Click icon to insert background photo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3699930"/>
            <a:ext cx="9144000" cy="1591733"/>
          </a:xfrm>
          <a:gradFill flip="none" rotWithShape="1">
            <a:gsLst>
              <a:gs pos="64000">
                <a:schemeClr val="tx2">
                  <a:alpha val="80000"/>
                </a:schemeClr>
              </a:gs>
              <a:gs pos="100000">
                <a:schemeClr val="tx2">
                  <a:alpha val="0"/>
                </a:schemeClr>
              </a:gs>
            </a:gsLst>
            <a:lin ang="0" scaled="1"/>
            <a:tileRect/>
          </a:gra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457200">
            <a:normAutofit/>
          </a:bodyPr>
          <a:lstStyle>
            <a:lvl1pPr algn="l">
              <a:lnSpc>
                <a:spcPct val="9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Transition layout with photo: </a:t>
            </a:r>
            <a:br>
              <a:rPr lang="en-US" dirty="0"/>
            </a:br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272310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Layou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902198" y="2758440"/>
            <a:ext cx="3090864" cy="330201"/>
          </a:xfrm>
        </p:spPr>
        <p:txBody>
          <a:bodyPr anchor="ctr">
            <a:normAutofit/>
          </a:bodyPr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full name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4555067" y="2565403"/>
            <a:ext cx="0" cy="1423071"/>
          </a:xfrm>
          <a:prstGeom prst="line">
            <a:avLst/>
          </a:prstGeom>
          <a:ln w="12700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4902200" y="3098801"/>
            <a:ext cx="3090863" cy="624445"/>
          </a:xfrm>
        </p:spPr>
        <p:txBody>
          <a:bodyPr>
            <a:normAutofit/>
          </a:bodyPr>
          <a:lstStyle>
            <a:lvl1pPr marL="0" indent="0">
              <a:buNone/>
              <a:defRPr sz="14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Job Title, Phone &amp; Email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55067" y="2565403"/>
            <a:ext cx="0" cy="1423071"/>
          </a:xfrm>
          <a:prstGeom prst="line">
            <a:avLst/>
          </a:prstGeom>
          <a:ln w="12700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1450524" y="3603532"/>
            <a:ext cx="283895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An independent licensee of the Blue Cross Blue Shield Association</a:t>
            </a:r>
          </a:p>
        </p:txBody>
      </p:sp>
      <p:pic>
        <p:nvPicPr>
          <p:cNvPr id="3" name="Picture 2" descr="BCBSKS logo white inset-blue [Converted]-01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1577" y="2530959"/>
            <a:ext cx="3179429" cy="119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753133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501098"/>
            <a:ext cx="8848194" cy="4017818"/>
          </a:xfrm>
          <a:prstGeom prst="rect">
            <a:avLst/>
          </a:prstGeom>
          <a:solidFill>
            <a:schemeClr val="bg2">
              <a:alpha val="9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5" name="Rectangle 4"/>
          <p:cNvSpPr/>
          <p:nvPr/>
        </p:nvSpPr>
        <p:spPr>
          <a:xfrm>
            <a:off x="-1" y="1501098"/>
            <a:ext cx="8934189" cy="4017818"/>
          </a:xfrm>
          <a:prstGeom prst="rect">
            <a:avLst/>
          </a:prstGeom>
          <a:solidFill>
            <a:schemeClr val="accent1">
              <a:alpha val="9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2" hasCustomPrompt="1"/>
          </p:nvPr>
        </p:nvSpPr>
        <p:spPr>
          <a:xfrm>
            <a:off x="312740" y="1832263"/>
            <a:ext cx="5268912" cy="3344862"/>
          </a:xfrm>
          <a:solidFill>
            <a:srgbClr val="FFFFFF"/>
          </a:solidFill>
        </p:spPr>
        <p:txBody>
          <a:bodyPr>
            <a:normAutofit/>
          </a:bodyPr>
          <a:lstStyle>
            <a:lvl1pPr marL="0" indent="0">
              <a:buNone/>
              <a:defRPr sz="24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icon to insert photo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800726" y="1828802"/>
            <a:ext cx="3047469" cy="631825"/>
          </a:xfrm>
        </p:spPr>
        <p:txBody>
          <a:bodyPr anchor="ctr">
            <a:noAutofit/>
          </a:bodyPr>
          <a:lstStyle>
            <a:lvl1pPr marL="0" indent="0">
              <a:buNone/>
              <a:defRPr sz="3000">
                <a:solidFill>
                  <a:schemeClr val="bg1"/>
                </a:solidFill>
              </a:defRPr>
            </a:lvl1pPr>
            <a:lvl2pPr marL="457200" indent="0">
              <a:buNone/>
              <a:defRPr sz="3000">
                <a:solidFill>
                  <a:schemeClr val="bg1"/>
                </a:solidFill>
              </a:defRPr>
            </a:lvl2pPr>
            <a:lvl3pPr marL="914400" indent="0">
              <a:buNone/>
              <a:defRPr sz="3000">
                <a:solidFill>
                  <a:schemeClr val="bg1"/>
                </a:solidFill>
              </a:defRPr>
            </a:lvl3pPr>
            <a:lvl4pPr marL="1371600" indent="0">
              <a:buNone/>
              <a:defRPr sz="3000">
                <a:solidFill>
                  <a:schemeClr val="bg1"/>
                </a:solidFill>
              </a:defRPr>
            </a:lvl4pPr>
            <a:lvl5pPr marL="1828800" indent="0">
              <a:buNone/>
              <a:defRPr sz="3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Example title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5800725" y="2460626"/>
            <a:ext cx="3048000" cy="27162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2000">
                <a:solidFill>
                  <a:srgbClr val="FFFFFF"/>
                </a:solidFill>
              </a:defRPr>
            </a:lvl2pPr>
            <a:lvl3pPr marL="914400" indent="0">
              <a:buNone/>
              <a:defRPr sz="2000">
                <a:solidFill>
                  <a:srgbClr val="FFFFFF"/>
                </a:solidFill>
              </a:defRPr>
            </a:lvl3pPr>
            <a:lvl4pPr marL="1371600" indent="0">
              <a:buNone/>
              <a:defRPr sz="2000">
                <a:solidFill>
                  <a:srgbClr val="FFFFFF"/>
                </a:solidFill>
              </a:defRPr>
            </a:lvl4pPr>
            <a:lvl5pPr marL="1828800" indent="0">
              <a:buNone/>
              <a:defRPr sz="2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Example text</a:t>
            </a:r>
          </a:p>
        </p:txBody>
      </p:sp>
    </p:spTree>
    <p:extLst>
      <p:ext uri="{BB962C8B-B14F-4D97-AF65-F5344CB8AC3E}">
        <p14:creationId xmlns:p14="http://schemas.microsoft.com/office/powerpoint/2010/main" val="4173764497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Callou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1870770"/>
            <a:ext cx="3740727" cy="4987231"/>
          </a:xfrm>
          <a:prstGeom prst="rect">
            <a:avLst/>
          </a:prstGeom>
          <a:solidFill>
            <a:schemeClr val="tx1">
              <a:alpha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382" y="2"/>
            <a:ext cx="3738346" cy="1865126"/>
          </a:xfrm>
          <a:solidFill>
            <a:srgbClr val="78BE20"/>
          </a:solidFill>
        </p:spPr>
        <p:txBody>
          <a:bodyPr wrap="square" lIns="457200" tIns="320040" rIns="274320" bIns="320040">
            <a:spAutoFit/>
          </a:bodyPr>
          <a:lstStyle>
            <a:lvl1pPr marL="0" indent="0" defTabSz="914400">
              <a:lnSpc>
                <a:spcPct val="90000"/>
              </a:lnSpc>
              <a:buNone/>
              <a:defRPr sz="20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defTabSz="914400">
              <a:lnSpc>
                <a:spcPct val="90000"/>
              </a:lnSpc>
              <a:defRPr/>
            </a:pPr>
            <a:r>
              <a:rPr lang="en-US" sz="2200" dirty="0">
                <a:solidFill>
                  <a:schemeClr val="bg1"/>
                </a:solidFill>
                <a:latin typeface="+mn-lt"/>
                <a:cs typeface="Arial"/>
              </a:rPr>
              <a:t>Sample Text: BCBSKS is unique in that we have the largest provider network. 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541736" y="2255658"/>
            <a:ext cx="26997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100% callout</a:t>
            </a:r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3740728" y="0"/>
            <a:ext cx="5403273" cy="6858000"/>
          </a:xfrm>
          <a:solidFill>
            <a:srgbClr val="FFFFFF"/>
          </a:solidFill>
        </p:spPr>
        <p:txBody>
          <a:bodyPr>
            <a:normAutofit/>
          </a:bodyPr>
          <a:lstStyle>
            <a:lvl1pPr marL="0" indent="0">
              <a:buNone/>
              <a:defRPr sz="24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icon to insert photo</a:t>
            </a:r>
          </a:p>
        </p:txBody>
      </p:sp>
    </p:spTree>
    <p:extLst>
      <p:ext uri="{BB962C8B-B14F-4D97-AF65-F5344CB8AC3E}">
        <p14:creationId xmlns:p14="http://schemas.microsoft.com/office/powerpoint/2010/main" val="3444045727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pdated 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8915573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Layout with Photo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dirty="0"/>
              <a:t>Click icon to insert background photo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3699930"/>
            <a:ext cx="9144000" cy="1591733"/>
          </a:xfrm>
          <a:gradFill flip="none" rotWithShape="1">
            <a:gsLst>
              <a:gs pos="64000">
                <a:schemeClr val="tx2">
                  <a:alpha val="80000"/>
                </a:schemeClr>
              </a:gs>
              <a:gs pos="100000">
                <a:schemeClr val="tx2">
                  <a:alpha val="0"/>
                </a:schemeClr>
              </a:gs>
            </a:gsLst>
            <a:lin ang="0" scaled="1"/>
            <a:tileRect/>
          </a:gra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457200">
            <a:normAutofit/>
          </a:bodyPr>
          <a:lstStyle>
            <a:lvl1pPr algn="l">
              <a:lnSpc>
                <a:spcPct val="9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Transition layout with photo: </a:t>
            </a:r>
            <a:br>
              <a:rPr lang="en-US" dirty="0"/>
            </a:br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4173502485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314644"/>
            <a:ext cx="8229600" cy="930275"/>
          </a:xfrm>
        </p:spPr>
        <p:txBody>
          <a:bodyPr>
            <a:normAutofit/>
          </a:bodyPr>
          <a:lstStyle>
            <a:lvl1pPr>
              <a:defRPr sz="4500"/>
            </a:lvl1pPr>
          </a:lstStyle>
          <a:p>
            <a:r>
              <a:rPr lang="en-US" dirty="0"/>
              <a:t>Header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500">
                <a:solidFill>
                  <a:srgbClr val="4C4C4C"/>
                </a:solidFill>
              </a:defRPr>
            </a:lvl1pPr>
            <a:lvl2pPr>
              <a:defRPr sz="2200">
                <a:solidFill>
                  <a:srgbClr val="4C4C4C"/>
                </a:solidFill>
              </a:defRPr>
            </a:lvl2pPr>
            <a:lvl3pPr>
              <a:defRPr sz="2000">
                <a:solidFill>
                  <a:srgbClr val="4C4C4C"/>
                </a:solidFill>
              </a:defRPr>
            </a:lvl3pPr>
            <a:lvl4pPr>
              <a:defRPr sz="1800">
                <a:solidFill>
                  <a:srgbClr val="4C4C4C"/>
                </a:solidFill>
              </a:defRPr>
            </a:lvl4pPr>
            <a:lvl5pPr>
              <a:defRPr sz="1800">
                <a:solidFill>
                  <a:srgbClr val="4C4C4C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457200" y="1600202"/>
            <a:ext cx="3891280" cy="4525963"/>
          </a:xfrm>
          <a:solidFill>
            <a:srgbClr val="FFFFFF"/>
          </a:solidFill>
        </p:spPr>
        <p:txBody>
          <a:bodyPr>
            <a:normAutofit/>
          </a:bodyPr>
          <a:lstStyle>
            <a:lvl1pPr marL="0" indent="0">
              <a:buNone/>
              <a:defRPr sz="24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icon to insert photo</a:t>
            </a:r>
          </a:p>
        </p:txBody>
      </p:sp>
    </p:spTree>
    <p:extLst>
      <p:ext uri="{BB962C8B-B14F-4D97-AF65-F5344CB8AC3E}">
        <p14:creationId xmlns:p14="http://schemas.microsoft.com/office/powerpoint/2010/main" val="3788817187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484"/>
            <a:ext cx="8229600" cy="9302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57275002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1442720"/>
          </a:xfrm>
          <a:prstGeom prst="rect">
            <a:avLst/>
          </a:prstGeom>
          <a:solidFill>
            <a:schemeClr val="tx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272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15818061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487362"/>
            <a:ext cx="3008313" cy="1107758"/>
          </a:xfrm>
        </p:spPr>
        <p:txBody>
          <a:bodyPr anchor="b">
            <a:noAutofit/>
          </a:bodyPr>
          <a:lstStyle>
            <a:lvl1pPr algn="l">
              <a:defRPr sz="30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75050" y="487363"/>
            <a:ext cx="5111750" cy="5638800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insert object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676402"/>
            <a:ext cx="3008313" cy="444976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C4C4C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61086724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solidFill>
            <a:schemeClr val="bg1"/>
          </a:solidFill>
        </p:spPr>
        <p:txBody>
          <a:bodyPr anchor="b">
            <a:normAutofit/>
          </a:bodyPr>
          <a:lstStyle>
            <a:lvl1pPr algn="l">
              <a:defRPr sz="30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C4C4C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00320135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solidFill>
            <a:schemeClr val="bg1"/>
          </a:solidFill>
        </p:spPr>
        <p:txBody>
          <a:bodyPr anchor="b">
            <a:normAutofit/>
          </a:bodyPr>
          <a:lstStyle>
            <a:lvl1pPr algn="l">
              <a:defRPr sz="30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C4C4C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51014851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4049523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574767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97833C-C90B-5F4A-9011-8D0C9C214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15759-571D-C541-966D-EC8DF6DCAF9B}" type="datetimeFigureOut">
              <a:rPr lang="en-US" smtClean="0"/>
              <a:t>03/16/2021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8D64A9-0A04-464A-B0A6-9466C6330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455AC2-4FAA-DD43-A0D3-716824779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5CCA5-DD23-A146-9482-57F28AFE76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3606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ue Header and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1007535" y="0"/>
            <a:ext cx="8136465" cy="482599"/>
          </a:xfrm>
          <a:prstGeom prst="rect">
            <a:avLst/>
          </a:prstGeom>
          <a:solidFill>
            <a:srgbClr val="3C5F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973667" cy="482600"/>
          </a:xfrm>
          <a:prstGeom prst="rect">
            <a:avLst/>
          </a:prstGeom>
          <a:solidFill>
            <a:srgbClr val="005E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13" name="Picture 12" descr="BCBSKS-logo-white-inset-blue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736" y="76203"/>
            <a:ext cx="554384" cy="342237"/>
          </a:xfrm>
          <a:prstGeom prst="rect">
            <a:avLst/>
          </a:prstGeom>
        </p:spPr>
      </p:pic>
      <p:sp>
        <p:nvSpPr>
          <p:cNvPr id="3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1456267" y="0"/>
            <a:ext cx="7094801" cy="487363"/>
          </a:xfrm>
        </p:spPr>
        <p:txBody>
          <a:bodyPr anchor="ctr">
            <a:normAutofit/>
          </a:bodyPr>
          <a:lstStyle>
            <a:lvl1pPr marL="0" marR="0" indent="0" algn="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 baseline="0">
                <a:solidFill>
                  <a:srgbClr val="FFFFFF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(OPTIONAL) Enter Presentation Subject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6734752"/>
            <a:ext cx="9144000" cy="139959"/>
          </a:xfrm>
          <a:prstGeom prst="rect">
            <a:avLst/>
          </a:prstGeom>
          <a:solidFill>
            <a:srgbClr val="FEC6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7200" y="482600"/>
            <a:ext cx="8229600" cy="9350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1353115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Layou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902198" y="2758440"/>
            <a:ext cx="3090864" cy="330201"/>
          </a:xfrm>
        </p:spPr>
        <p:txBody>
          <a:bodyPr anchor="ctr">
            <a:normAutofit/>
          </a:bodyPr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full name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4555067" y="2565403"/>
            <a:ext cx="0" cy="1423071"/>
          </a:xfrm>
          <a:prstGeom prst="line">
            <a:avLst/>
          </a:prstGeom>
          <a:ln w="12700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4902200" y="3098801"/>
            <a:ext cx="3090863" cy="624445"/>
          </a:xfrm>
        </p:spPr>
        <p:txBody>
          <a:bodyPr>
            <a:normAutofit/>
          </a:bodyPr>
          <a:lstStyle>
            <a:lvl1pPr marL="0" indent="0">
              <a:buNone/>
              <a:defRPr sz="14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Job Title, Phone &amp; Email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55067" y="2565403"/>
            <a:ext cx="0" cy="1423071"/>
          </a:xfrm>
          <a:prstGeom prst="line">
            <a:avLst/>
          </a:prstGeom>
          <a:ln w="12700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1450524" y="3603532"/>
            <a:ext cx="283895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An independent licensee of the Blue Cross Blue Shield Association</a:t>
            </a:r>
          </a:p>
        </p:txBody>
      </p:sp>
      <p:pic>
        <p:nvPicPr>
          <p:cNvPr id="3" name="Picture 2" descr="BCBSKS logo white inset-blue [Converted]-01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1577" y="2530959"/>
            <a:ext cx="3179429" cy="119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946124"/>
      </p:ext>
    </p:extLst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3" name="Picture 2" descr="BCBSKS logo white inset-blue [Converted]-01.pn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1" y="6505619"/>
            <a:ext cx="429015" cy="259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4800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54948" cy="4826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tx2"/>
              </a:solidFill>
            </a:endParaRPr>
          </a:p>
        </p:txBody>
      </p:sp>
      <p:pic>
        <p:nvPicPr>
          <p:cNvPr id="4" name="Picture 3" descr="HOptions-logo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1" y="119690"/>
            <a:ext cx="1777227" cy="261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8041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971218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4572000" y="1600202"/>
            <a:ext cx="4114800" cy="4525963"/>
          </a:xfrm>
          <a:solidFill>
            <a:srgbClr val="FFFFFF"/>
          </a:solidFill>
        </p:spPr>
        <p:txBody>
          <a:bodyPr>
            <a:normAutofit/>
          </a:bodyPr>
          <a:lstStyle>
            <a:lvl1pPr marL="0" indent="0">
              <a:buNone/>
              <a:defRPr sz="24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icon to insert photo</a:t>
            </a:r>
          </a:p>
        </p:txBody>
      </p:sp>
    </p:spTree>
    <p:extLst>
      <p:ext uri="{BB962C8B-B14F-4D97-AF65-F5344CB8AC3E}">
        <p14:creationId xmlns:p14="http://schemas.microsoft.com/office/powerpoint/2010/main" val="25452647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8200" y="160528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457200" y="1605282"/>
            <a:ext cx="4114800" cy="4525963"/>
          </a:xfrm>
          <a:solidFill>
            <a:srgbClr val="FFFFFF"/>
          </a:solidFill>
        </p:spPr>
        <p:txBody>
          <a:bodyPr>
            <a:normAutofit/>
          </a:bodyPr>
          <a:lstStyle>
            <a:lvl1pPr marL="0" indent="0">
              <a:buNone/>
              <a:defRPr sz="24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icon to insert photo</a:t>
            </a:r>
          </a:p>
        </p:txBody>
      </p:sp>
    </p:spTree>
    <p:extLst>
      <p:ext uri="{BB962C8B-B14F-4D97-AF65-F5344CB8AC3E}">
        <p14:creationId xmlns:p14="http://schemas.microsoft.com/office/powerpoint/2010/main" val="375831040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8544201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487362"/>
            <a:ext cx="3008313" cy="1107758"/>
          </a:xfrm>
        </p:spPr>
        <p:txBody>
          <a:bodyPr anchor="b">
            <a:noAutofit/>
          </a:bodyPr>
          <a:lstStyle>
            <a:lvl1pPr algn="l">
              <a:defRPr sz="30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75050" y="487363"/>
            <a:ext cx="5111750" cy="5638800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insert object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676402"/>
            <a:ext cx="3008313" cy="444976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C4C4C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5612192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114645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0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1160035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49453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501098"/>
            <a:ext cx="8848194" cy="4017818"/>
          </a:xfrm>
          <a:prstGeom prst="rect">
            <a:avLst/>
          </a:prstGeom>
          <a:solidFill>
            <a:schemeClr val="bg2">
              <a:alpha val="9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Rectangle 4"/>
          <p:cNvSpPr/>
          <p:nvPr/>
        </p:nvSpPr>
        <p:spPr>
          <a:xfrm>
            <a:off x="-1" y="1501098"/>
            <a:ext cx="8934189" cy="4017818"/>
          </a:xfrm>
          <a:prstGeom prst="rect">
            <a:avLst/>
          </a:prstGeom>
          <a:solidFill>
            <a:schemeClr val="accent1">
              <a:alpha val="9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2" hasCustomPrompt="1"/>
          </p:nvPr>
        </p:nvSpPr>
        <p:spPr>
          <a:xfrm>
            <a:off x="312740" y="1832263"/>
            <a:ext cx="5268912" cy="3344862"/>
          </a:xfrm>
          <a:solidFill>
            <a:srgbClr val="FFFFFF"/>
          </a:solidFill>
        </p:spPr>
        <p:txBody>
          <a:bodyPr>
            <a:normAutofit/>
          </a:bodyPr>
          <a:lstStyle>
            <a:lvl1pPr marL="0" indent="0">
              <a:buNone/>
              <a:defRPr sz="24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icon to insert photo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800726" y="1828802"/>
            <a:ext cx="3047469" cy="631825"/>
          </a:xfrm>
        </p:spPr>
        <p:txBody>
          <a:bodyPr anchor="ctr">
            <a:noAutofit/>
          </a:bodyPr>
          <a:lstStyle>
            <a:lvl1pPr marL="0" indent="0">
              <a:buNone/>
              <a:defRPr sz="3000">
                <a:solidFill>
                  <a:schemeClr val="bg1"/>
                </a:solidFill>
              </a:defRPr>
            </a:lvl1pPr>
            <a:lvl2pPr marL="457200" indent="0">
              <a:buNone/>
              <a:defRPr sz="3000">
                <a:solidFill>
                  <a:schemeClr val="bg1"/>
                </a:solidFill>
              </a:defRPr>
            </a:lvl2pPr>
            <a:lvl3pPr marL="914400" indent="0">
              <a:buNone/>
              <a:defRPr sz="3000">
                <a:solidFill>
                  <a:schemeClr val="bg1"/>
                </a:solidFill>
              </a:defRPr>
            </a:lvl3pPr>
            <a:lvl4pPr marL="1371600" indent="0">
              <a:buNone/>
              <a:defRPr sz="3000">
                <a:solidFill>
                  <a:schemeClr val="bg1"/>
                </a:solidFill>
              </a:defRPr>
            </a:lvl4pPr>
            <a:lvl5pPr marL="1828800" indent="0">
              <a:buNone/>
              <a:defRPr sz="3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Example title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5800725" y="2460626"/>
            <a:ext cx="3048000" cy="27162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2000">
                <a:solidFill>
                  <a:srgbClr val="FFFFFF"/>
                </a:solidFill>
              </a:defRPr>
            </a:lvl2pPr>
            <a:lvl3pPr marL="914400" indent="0">
              <a:buNone/>
              <a:defRPr sz="2000">
                <a:solidFill>
                  <a:srgbClr val="FFFFFF"/>
                </a:solidFill>
              </a:defRPr>
            </a:lvl3pPr>
            <a:lvl4pPr marL="1371600" indent="0">
              <a:buNone/>
              <a:defRPr sz="2000">
                <a:solidFill>
                  <a:srgbClr val="FFFFFF"/>
                </a:solidFill>
              </a:defRPr>
            </a:lvl4pPr>
            <a:lvl5pPr marL="1828800" indent="0">
              <a:buNone/>
              <a:defRPr sz="2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Example text</a:t>
            </a:r>
          </a:p>
        </p:txBody>
      </p:sp>
    </p:spTree>
    <p:extLst>
      <p:ext uri="{BB962C8B-B14F-4D97-AF65-F5344CB8AC3E}">
        <p14:creationId xmlns:p14="http://schemas.microsoft.com/office/powerpoint/2010/main" val="3132928394"/>
      </p:ext>
    </p:extLst>
  </p:cSld>
  <p:clrMapOvr>
    <a:masterClrMapping/>
  </p:clrMapOvr>
  <p:transition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736247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4572000" y="1600202"/>
            <a:ext cx="4114800" cy="4525963"/>
          </a:xfrm>
          <a:solidFill>
            <a:srgbClr val="FFFFFF"/>
          </a:solidFill>
        </p:spPr>
        <p:txBody>
          <a:bodyPr>
            <a:normAutofit/>
          </a:bodyPr>
          <a:lstStyle>
            <a:lvl1pPr marL="0" indent="0">
              <a:buNone/>
              <a:defRPr sz="24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icon to insert photo</a:t>
            </a:r>
          </a:p>
        </p:txBody>
      </p:sp>
    </p:spTree>
    <p:extLst>
      <p:ext uri="{BB962C8B-B14F-4D97-AF65-F5344CB8AC3E}">
        <p14:creationId xmlns:p14="http://schemas.microsoft.com/office/powerpoint/2010/main" val="172115010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8200" y="160528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457200" y="1605282"/>
            <a:ext cx="4114800" cy="4525963"/>
          </a:xfrm>
          <a:solidFill>
            <a:srgbClr val="FFFFFF"/>
          </a:solidFill>
        </p:spPr>
        <p:txBody>
          <a:bodyPr>
            <a:normAutofit/>
          </a:bodyPr>
          <a:lstStyle>
            <a:lvl1pPr marL="0" indent="0">
              <a:buNone/>
              <a:defRPr sz="24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icon to insert photo</a:t>
            </a:r>
          </a:p>
        </p:txBody>
      </p:sp>
    </p:spTree>
    <p:extLst>
      <p:ext uri="{BB962C8B-B14F-4D97-AF65-F5344CB8AC3E}">
        <p14:creationId xmlns:p14="http://schemas.microsoft.com/office/powerpoint/2010/main" val="428772396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5564587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487362"/>
            <a:ext cx="3008313" cy="1107758"/>
          </a:xfrm>
        </p:spPr>
        <p:txBody>
          <a:bodyPr anchor="b">
            <a:noAutofit/>
          </a:bodyPr>
          <a:lstStyle>
            <a:lvl1pPr algn="l">
              <a:defRPr sz="30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75050" y="487363"/>
            <a:ext cx="5111750" cy="5638800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insert object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676402"/>
            <a:ext cx="3008313" cy="444976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C4C4C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7970361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101877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0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5215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Callou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1870770"/>
            <a:ext cx="3740727" cy="4987231"/>
          </a:xfrm>
          <a:prstGeom prst="rect">
            <a:avLst/>
          </a:prstGeom>
          <a:solidFill>
            <a:schemeClr val="tx1">
              <a:alpha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382" y="2"/>
            <a:ext cx="3738346" cy="1865126"/>
          </a:xfrm>
          <a:solidFill>
            <a:srgbClr val="78BE20"/>
          </a:solidFill>
        </p:spPr>
        <p:txBody>
          <a:bodyPr wrap="square" lIns="457200" tIns="320040" rIns="274320" bIns="320040">
            <a:spAutoFit/>
          </a:bodyPr>
          <a:lstStyle>
            <a:lvl1pPr marL="0" indent="0" defTabSz="914400">
              <a:lnSpc>
                <a:spcPct val="90000"/>
              </a:lnSpc>
              <a:buNone/>
              <a:defRPr sz="20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defTabSz="914400">
              <a:lnSpc>
                <a:spcPct val="90000"/>
              </a:lnSpc>
              <a:defRPr/>
            </a:pPr>
            <a:r>
              <a:rPr lang="en-US" sz="2200" dirty="0">
                <a:solidFill>
                  <a:schemeClr val="bg1"/>
                </a:solidFill>
                <a:latin typeface="+mn-lt"/>
                <a:cs typeface="Arial"/>
              </a:rPr>
              <a:t>Sample Text: BCBSKS is unique in that we have the largest provider network. 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541736" y="2255658"/>
            <a:ext cx="26997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100% callout</a:t>
            </a:r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3740728" y="0"/>
            <a:ext cx="5403273" cy="6858000"/>
          </a:xfrm>
          <a:solidFill>
            <a:srgbClr val="FFFFFF"/>
          </a:solidFill>
        </p:spPr>
        <p:txBody>
          <a:bodyPr>
            <a:normAutofit/>
          </a:bodyPr>
          <a:lstStyle>
            <a:lvl1pPr marL="0" indent="0">
              <a:buNone/>
              <a:defRPr sz="24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icon to insert photo</a:t>
            </a:r>
          </a:p>
        </p:txBody>
      </p:sp>
    </p:spTree>
    <p:extLst>
      <p:ext uri="{BB962C8B-B14F-4D97-AF65-F5344CB8AC3E}">
        <p14:creationId xmlns:p14="http://schemas.microsoft.com/office/powerpoint/2010/main" val="2370371201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314644"/>
            <a:ext cx="8229600" cy="930275"/>
          </a:xfrm>
        </p:spPr>
        <p:txBody>
          <a:bodyPr>
            <a:normAutofit/>
          </a:bodyPr>
          <a:lstStyle>
            <a:lvl1pPr>
              <a:defRPr sz="4500"/>
            </a:lvl1pPr>
          </a:lstStyle>
          <a:p>
            <a:r>
              <a:rPr lang="en-US" dirty="0"/>
              <a:t>Header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500">
                <a:solidFill>
                  <a:srgbClr val="4C4C4C"/>
                </a:solidFill>
              </a:defRPr>
            </a:lvl1pPr>
            <a:lvl2pPr>
              <a:defRPr sz="2200">
                <a:solidFill>
                  <a:srgbClr val="4C4C4C"/>
                </a:solidFill>
              </a:defRPr>
            </a:lvl2pPr>
            <a:lvl3pPr>
              <a:defRPr sz="2000">
                <a:solidFill>
                  <a:srgbClr val="4C4C4C"/>
                </a:solidFill>
              </a:defRPr>
            </a:lvl3pPr>
            <a:lvl4pPr>
              <a:defRPr sz="1800">
                <a:solidFill>
                  <a:srgbClr val="4C4C4C"/>
                </a:solidFill>
              </a:defRPr>
            </a:lvl4pPr>
            <a:lvl5pPr>
              <a:defRPr sz="1800">
                <a:solidFill>
                  <a:srgbClr val="4C4C4C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4795521" y="1600202"/>
            <a:ext cx="3891280" cy="4525963"/>
          </a:xfrm>
          <a:solidFill>
            <a:srgbClr val="FFFFFF"/>
          </a:solidFill>
        </p:spPr>
        <p:txBody>
          <a:bodyPr>
            <a:normAutofit/>
          </a:bodyPr>
          <a:lstStyle>
            <a:lvl1pPr marL="0" indent="0">
              <a:buNone/>
              <a:defRPr sz="24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icon to insert photo</a:t>
            </a:r>
          </a:p>
        </p:txBody>
      </p:sp>
    </p:spTree>
    <p:extLst>
      <p:ext uri="{BB962C8B-B14F-4D97-AF65-F5344CB8AC3E}">
        <p14:creationId xmlns:p14="http://schemas.microsoft.com/office/powerpoint/2010/main" val="1260594612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314644"/>
            <a:ext cx="8229600" cy="930275"/>
          </a:xfrm>
        </p:spPr>
        <p:txBody>
          <a:bodyPr>
            <a:normAutofit/>
          </a:bodyPr>
          <a:lstStyle>
            <a:lvl1pPr>
              <a:defRPr sz="4500"/>
            </a:lvl1pPr>
          </a:lstStyle>
          <a:p>
            <a:r>
              <a:rPr lang="en-US" dirty="0"/>
              <a:t>Header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500">
                <a:solidFill>
                  <a:srgbClr val="4C4C4C"/>
                </a:solidFill>
              </a:defRPr>
            </a:lvl1pPr>
            <a:lvl2pPr>
              <a:defRPr sz="2200">
                <a:solidFill>
                  <a:srgbClr val="4C4C4C"/>
                </a:solidFill>
              </a:defRPr>
            </a:lvl2pPr>
            <a:lvl3pPr>
              <a:defRPr sz="2000">
                <a:solidFill>
                  <a:srgbClr val="4C4C4C"/>
                </a:solidFill>
              </a:defRPr>
            </a:lvl3pPr>
            <a:lvl4pPr>
              <a:defRPr sz="1800">
                <a:solidFill>
                  <a:srgbClr val="4C4C4C"/>
                </a:solidFill>
              </a:defRPr>
            </a:lvl4pPr>
            <a:lvl5pPr>
              <a:defRPr sz="1800">
                <a:solidFill>
                  <a:srgbClr val="4C4C4C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457200" y="1600202"/>
            <a:ext cx="3891280" cy="4525963"/>
          </a:xfrm>
          <a:solidFill>
            <a:srgbClr val="FFFFFF"/>
          </a:solidFill>
        </p:spPr>
        <p:txBody>
          <a:bodyPr>
            <a:normAutofit/>
          </a:bodyPr>
          <a:lstStyle>
            <a:lvl1pPr marL="0" indent="0">
              <a:buNone/>
              <a:defRPr sz="24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icon to insert photo</a:t>
            </a:r>
          </a:p>
        </p:txBody>
      </p:sp>
    </p:spTree>
    <p:extLst>
      <p:ext uri="{BB962C8B-B14F-4D97-AF65-F5344CB8AC3E}">
        <p14:creationId xmlns:p14="http://schemas.microsoft.com/office/powerpoint/2010/main" val="1839966183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484"/>
            <a:ext cx="8229600" cy="9302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84712998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1442720"/>
          </a:xfrm>
          <a:prstGeom prst="rect">
            <a:avLst/>
          </a:prstGeom>
          <a:solidFill>
            <a:schemeClr val="tx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272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4922467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34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5" Type="http://schemas.openxmlformats.org/officeDocument/2006/relationships/slideLayout" Target="../slideLayouts/slideLayout43.xml"/><Relationship Id="rId10" Type="http://schemas.openxmlformats.org/officeDocument/2006/relationships/image" Target="../media/image9.png"/><Relationship Id="rId4" Type="http://schemas.openxmlformats.org/officeDocument/2006/relationships/slideLayout" Target="../slideLayouts/slideLayout42.xml"/><Relationship Id="rId9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82600"/>
            <a:ext cx="8229600" cy="9350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95" r:id="rId1"/>
    <p:sldLayoutId id="2147493496" r:id="rId2"/>
    <p:sldLayoutId id="2147493498" r:id="rId3"/>
    <p:sldLayoutId id="2147493501" r:id="rId4"/>
    <p:sldLayoutId id="2147493502" r:id="rId5"/>
    <p:sldLayoutId id="2147493503" r:id="rId6"/>
    <p:sldLayoutId id="2147493521" r:id="rId7"/>
    <p:sldLayoutId id="2147493505" r:id="rId8"/>
    <p:sldLayoutId id="2147493506" r:id="rId9"/>
    <p:sldLayoutId id="2147493507" r:id="rId10"/>
    <p:sldLayoutId id="2147493500" r:id="rId11"/>
    <p:sldLayoutId id="2147493508" r:id="rId12"/>
    <p:sldLayoutId id="2147493549" r:id="rId13"/>
  </p:sldLayoutIdLst>
  <p:transition>
    <p:fade/>
  </p:transition>
  <p:txStyles>
    <p:titleStyle>
      <a:lvl1pPr algn="l" defTabSz="457200" rtl="0" eaLnBrk="1" latinLnBrk="0" hangingPunct="1">
        <a:spcBef>
          <a:spcPct val="0"/>
        </a:spcBef>
        <a:buNone/>
        <a:defRPr sz="45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rgbClr val="4C4C4C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200" kern="1200">
          <a:solidFill>
            <a:srgbClr val="4C4C4C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rgbClr val="4C4C4C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rgbClr val="4C4C4C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kern="1200">
          <a:solidFill>
            <a:srgbClr val="4C4C4C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82600"/>
            <a:ext cx="8229600" cy="9350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1007536" y="0"/>
            <a:ext cx="8136465" cy="4826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tx2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1" y="0"/>
            <a:ext cx="973667" cy="482600"/>
          </a:xfrm>
          <a:prstGeom prst="rect">
            <a:avLst/>
          </a:prstGeom>
          <a:solidFill>
            <a:srgbClr val="005E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tx2"/>
              </a:solidFill>
            </a:endParaRPr>
          </a:p>
        </p:txBody>
      </p:sp>
      <p:pic>
        <p:nvPicPr>
          <p:cNvPr id="6" name="Picture 5" descr="BCBSKS-logo-white-inset-blue.png"/>
          <p:cNvPicPr>
            <a:picLocks noChangeAspect="1"/>
          </p:cNvPicPr>
          <p:nvPr userDrawn="1"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737" y="76205"/>
            <a:ext cx="554384" cy="342237"/>
          </a:xfrm>
          <a:prstGeom prst="rect">
            <a:avLst/>
          </a:prstGeom>
        </p:spPr>
      </p:pic>
      <p:pic>
        <p:nvPicPr>
          <p:cNvPr id="7" name="Picture 6" descr="HOptions-logo.png"/>
          <p:cNvPicPr>
            <a:picLocks noChangeAspect="1"/>
          </p:cNvPicPr>
          <p:nvPr userDrawn="1"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4574" y="145091"/>
            <a:ext cx="1777227" cy="261737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6616700"/>
            <a:ext cx="9144000" cy="2413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264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34" r:id="rId1"/>
    <p:sldLayoutId id="2147493535" r:id="rId2"/>
    <p:sldLayoutId id="2147493536" r:id="rId3"/>
    <p:sldLayoutId id="2147493537" r:id="rId4"/>
    <p:sldLayoutId id="2147493538" r:id="rId5"/>
    <p:sldLayoutId id="2147493539" r:id="rId6"/>
    <p:sldLayoutId id="2147493540" r:id="rId7"/>
    <p:sldLayoutId id="2147493541" r:id="rId8"/>
    <p:sldLayoutId id="2147493542" r:id="rId9"/>
    <p:sldLayoutId id="2147493543" r:id="rId10"/>
    <p:sldLayoutId id="2147493544" r:id="rId11"/>
    <p:sldLayoutId id="2147493545" r:id="rId12"/>
    <p:sldLayoutId id="2147493546" r:id="rId13"/>
    <p:sldLayoutId id="2147493547" r:id="rId14"/>
    <p:sldLayoutId id="2147493548" r:id="rId15"/>
    <p:sldLayoutId id="2147493550" r:id="rId16"/>
  </p:sldLayoutIdLst>
  <p:transition>
    <p:fade/>
  </p:transition>
  <p:txStyles>
    <p:titleStyle>
      <a:lvl1pPr algn="l" defTabSz="457200" rtl="0" eaLnBrk="1" latinLnBrk="0" hangingPunct="1">
        <a:spcBef>
          <a:spcPct val="0"/>
        </a:spcBef>
        <a:buNone/>
        <a:defRPr sz="45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rgbClr val="4C4C4C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200" kern="1200">
          <a:solidFill>
            <a:srgbClr val="4C4C4C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rgbClr val="4C4C4C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rgbClr val="4C4C4C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kern="1200">
          <a:solidFill>
            <a:srgbClr val="4C4C4C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457200" y="482600"/>
            <a:ext cx="8229600" cy="9350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6387158"/>
            <a:ext cx="9230722" cy="4826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tx2"/>
              </a:solidFill>
            </a:endParaRPr>
          </a:p>
        </p:txBody>
      </p:sp>
      <p:pic>
        <p:nvPicPr>
          <p:cNvPr id="6" name="Picture 5" descr="BCBSKS logo white inset-blue [Converted]-01.png"/>
          <p:cNvPicPr>
            <a:picLocks noChangeAspect="1"/>
          </p:cNvPicPr>
          <p:nvPr userDrawn="1"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1" y="6505619"/>
            <a:ext cx="429015" cy="259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537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24" r:id="rId1"/>
    <p:sldLayoutId id="2147493525" r:id="rId2"/>
    <p:sldLayoutId id="2147493526" r:id="rId3"/>
    <p:sldLayoutId id="2147493527" r:id="rId4"/>
    <p:sldLayoutId id="2147493528" r:id="rId5"/>
    <p:sldLayoutId id="2147493529" r:id="rId6"/>
    <p:sldLayoutId id="2147493530" r:id="rId7"/>
    <p:sldLayoutId id="2147493531" r:id="rId8"/>
    <p:sldLayoutId id="2147493532" r:id="rId9"/>
  </p:sldLayoutIdLst>
  <p:txStyles>
    <p:titleStyle>
      <a:lvl1pPr algn="l" defTabSz="457200" rtl="0" eaLnBrk="1" latinLnBrk="0" hangingPunct="1">
        <a:spcBef>
          <a:spcPct val="0"/>
        </a:spcBef>
        <a:buNone/>
        <a:defRPr sz="4500" kern="1200">
          <a:solidFill>
            <a:srgbClr val="78BE20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500" kern="1200">
          <a:solidFill>
            <a:srgbClr val="4C4C4C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200" kern="1200">
          <a:solidFill>
            <a:srgbClr val="4C4C4C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rgbClr val="4C4C4C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rgbClr val="4C4C4C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kern="1200">
          <a:solidFill>
            <a:srgbClr val="4C4C4C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457200" y="482600"/>
            <a:ext cx="8229600" cy="9350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6375400"/>
            <a:ext cx="9144000" cy="4826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tx2"/>
              </a:solidFill>
            </a:endParaRPr>
          </a:p>
        </p:txBody>
      </p:sp>
      <p:pic>
        <p:nvPicPr>
          <p:cNvPr id="14" name="Picture 13" descr="white-cross-shield.png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3" y="6493863"/>
            <a:ext cx="423334" cy="272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97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12" r:id="rId1"/>
    <p:sldLayoutId id="2147493513" r:id="rId2"/>
    <p:sldLayoutId id="2147493515" r:id="rId3"/>
    <p:sldLayoutId id="2147493522" r:id="rId4"/>
    <p:sldLayoutId id="2147493517" r:id="rId5"/>
    <p:sldLayoutId id="2147493518" r:id="rId6"/>
    <p:sldLayoutId id="2147493519" r:id="rId7"/>
    <p:sldLayoutId id="2147493520" r:id="rId8"/>
  </p:sldLayoutIdLst>
  <p:txStyles>
    <p:titleStyle>
      <a:lvl1pPr algn="l" defTabSz="457200" rtl="0" eaLnBrk="1" latinLnBrk="0" hangingPunct="1">
        <a:spcBef>
          <a:spcPct val="0"/>
        </a:spcBef>
        <a:buNone/>
        <a:defRPr sz="4500" kern="1200">
          <a:solidFill>
            <a:srgbClr val="78BE20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500" kern="1200">
          <a:solidFill>
            <a:srgbClr val="4C4C4C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200" kern="1200">
          <a:solidFill>
            <a:srgbClr val="4C4C4C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rgbClr val="4C4C4C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rgbClr val="4C4C4C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kern="1200">
          <a:solidFill>
            <a:srgbClr val="4C4C4C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staging.webmdhealth.com/rbks/test.aspx?secure=1" TargetMode="Externa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4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ThinkstockPhotos-603198800.jpg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621505" y="2990593"/>
            <a:ext cx="5526860" cy="909223"/>
          </a:xfrm>
          <a:effectLst/>
        </p:spPr>
        <p:txBody>
          <a:bodyPr anchor="ctr">
            <a:noAutofit/>
          </a:bodyPr>
          <a:lstStyle/>
          <a:p>
            <a:r>
              <a:rPr lang="en-US" sz="3200" dirty="0"/>
              <a:t>Creating a Culture of Health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4538438" y="3899355"/>
            <a:ext cx="3022033" cy="497771"/>
          </a:xfrm>
          <a:prstGeom prst="rect">
            <a:avLst/>
          </a:prstGeom>
          <a:solidFill>
            <a:srgbClr val="0C1E37"/>
          </a:solidFill>
          <a:ln>
            <a:noFill/>
          </a:ln>
          <a:effectLst/>
        </p:spPr>
        <p:txBody>
          <a:bodyPr vert="horz" wrap="square" lIns="274320" tIns="182880" rIns="91440" bIns="228600" rtlCol="0" anchor="ctr"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35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200" kern="1200">
                <a:solidFill>
                  <a:srgbClr val="4C4C4C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4C4C4C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rgbClr val="4C4C4C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rgbClr val="4C4C4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Let's get started.</a:t>
            </a:r>
          </a:p>
        </p:txBody>
      </p:sp>
    </p:spTree>
    <p:extLst>
      <p:ext uri="{BB962C8B-B14F-4D97-AF65-F5344CB8AC3E}">
        <p14:creationId xmlns:p14="http://schemas.microsoft.com/office/powerpoint/2010/main" val="599351507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4495796"/>
            <a:ext cx="9144000" cy="159173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Workplace Wellness</a:t>
            </a:r>
          </a:p>
        </p:txBody>
      </p:sp>
    </p:spTree>
    <p:extLst>
      <p:ext uri="{BB962C8B-B14F-4D97-AF65-F5344CB8AC3E}">
        <p14:creationId xmlns:p14="http://schemas.microsoft.com/office/powerpoint/2010/main" val="1812307364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 idx="4294967295"/>
          </p:nvPr>
        </p:nvSpPr>
        <p:spPr>
          <a:xfrm>
            <a:off x="334537" y="787400"/>
            <a:ext cx="8229600" cy="935038"/>
          </a:xfrm>
        </p:spPr>
        <p:txBody>
          <a:bodyPr>
            <a:normAutofit/>
          </a:bodyPr>
          <a:lstStyle/>
          <a:p>
            <a:r>
              <a:rPr lang="en-US" altLang="en-US" dirty="0"/>
              <a:t>Why is this an employer issue?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844964990"/>
              </p:ext>
            </p:extLst>
          </p:nvPr>
        </p:nvGraphicFramePr>
        <p:xfrm>
          <a:off x="334537" y="1254919"/>
          <a:ext cx="8619892" cy="49734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863548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C9AACA3-DEF4-4329-A338-3D6619FDF5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0ABD018-6943-46EB-96A6-A4B8D7F4F4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6BCC109-F947-477E-A986-56DBA6B4D7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7A156EF-D4FF-465A-8100-FE92F4075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1EFC498-2705-4F74-976A-62529372EF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98CC106-18C4-4918-B375-08B037E508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00920" y="486080"/>
            <a:ext cx="9584154" cy="3245412"/>
          </a:xfrm>
          <a:prstGeom prst="rect">
            <a:avLst/>
          </a:prstGeom>
        </p:spPr>
      </p:pic>
      <p:sp>
        <p:nvSpPr>
          <p:cNvPr id="16" name="Text Placeholder 45">
            <a:extLst>
              <a:ext uri="{FF2B5EF4-FFF2-40B4-BE49-F238E27FC236}">
                <a16:creationId xmlns:a16="http://schemas.microsoft.com/office/drawing/2014/main" id="{75662A55-BF0E-0B42-AF6A-88EF2439ABC8}"/>
              </a:ext>
            </a:extLst>
          </p:cNvPr>
          <p:cNvSpPr txBox="1">
            <a:spLocks/>
          </p:cNvSpPr>
          <p:nvPr/>
        </p:nvSpPr>
        <p:spPr bwMode="gray">
          <a:xfrm>
            <a:off x="1194584" y="4051980"/>
            <a:ext cx="1737425" cy="111120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SzPct val="122000"/>
              <a:buNone/>
            </a:pPr>
            <a:r>
              <a:rPr lang="en-US" sz="6000" b="1" kern="700" dirty="0">
                <a:solidFill>
                  <a:schemeClr val="accent1"/>
                </a:solidFill>
                <a:latin typeface="Arial Narrow" panose="020B0604020202020204" pitchFamily="34" charset="0"/>
                <a:ea typeface="Arial Narrow" charset="0"/>
                <a:cs typeface="Arial Narrow" panose="020B0604020202020204" pitchFamily="34" charset="0"/>
              </a:rPr>
              <a:t>26</a:t>
            </a:r>
            <a:r>
              <a:rPr lang="en-US" sz="6000" b="1" kern="700" baseline="30000" dirty="0">
                <a:solidFill>
                  <a:schemeClr val="accent1"/>
                </a:solidFill>
                <a:latin typeface="Arial Narrow" panose="020B0604020202020204" pitchFamily="34" charset="0"/>
                <a:ea typeface="Arial Narrow" charset="0"/>
                <a:cs typeface="Arial Narrow" panose="020B0604020202020204" pitchFamily="34" charset="0"/>
              </a:rPr>
              <a:t>%</a:t>
            </a:r>
          </a:p>
        </p:txBody>
      </p:sp>
      <p:sp>
        <p:nvSpPr>
          <p:cNvPr id="24" name="Text Placeholder 45">
            <a:extLst>
              <a:ext uri="{FF2B5EF4-FFF2-40B4-BE49-F238E27FC236}">
                <a16:creationId xmlns:a16="http://schemas.microsoft.com/office/drawing/2014/main" id="{9A6AEF39-462D-FD47-8B98-49D189AF61B2}"/>
              </a:ext>
            </a:extLst>
          </p:cNvPr>
          <p:cNvSpPr txBox="1">
            <a:spLocks/>
          </p:cNvSpPr>
          <p:nvPr/>
        </p:nvSpPr>
        <p:spPr bwMode="gray">
          <a:xfrm>
            <a:off x="3294868" y="4051980"/>
            <a:ext cx="2592578" cy="111120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SzPct val="122000"/>
              <a:buNone/>
            </a:pPr>
            <a:r>
              <a:rPr lang="en-US" sz="6000" b="1" kern="700" dirty="0">
                <a:solidFill>
                  <a:schemeClr val="accent1"/>
                </a:solidFill>
                <a:latin typeface="Arial Narrow" panose="020B0604020202020204" pitchFamily="34" charset="0"/>
                <a:ea typeface="Arial Narrow" charset="0"/>
                <a:cs typeface="Arial Narrow" panose="020B0604020202020204" pitchFamily="34" charset="0"/>
              </a:rPr>
              <a:t>32</a:t>
            </a:r>
            <a:r>
              <a:rPr lang="en-US" sz="6000" b="1" kern="700" baseline="30000" dirty="0">
                <a:solidFill>
                  <a:schemeClr val="accent1"/>
                </a:solidFill>
                <a:latin typeface="Arial Narrow" panose="020B0604020202020204" pitchFamily="34" charset="0"/>
                <a:ea typeface="Arial Narrow" charset="0"/>
                <a:cs typeface="Arial Narrow" panose="020B0604020202020204" pitchFamily="34" charset="0"/>
              </a:rPr>
              <a:t>%</a:t>
            </a:r>
          </a:p>
        </p:txBody>
      </p:sp>
      <p:sp>
        <p:nvSpPr>
          <p:cNvPr id="26" name="Text Placeholder 45">
            <a:extLst>
              <a:ext uri="{FF2B5EF4-FFF2-40B4-BE49-F238E27FC236}">
                <a16:creationId xmlns:a16="http://schemas.microsoft.com/office/drawing/2014/main" id="{2B41B20B-4D4C-E24B-B729-E22191EDCA5A}"/>
              </a:ext>
            </a:extLst>
          </p:cNvPr>
          <p:cNvSpPr txBox="1">
            <a:spLocks/>
          </p:cNvSpPr>
          <p:nvPr/>
        </p:nvSpPr>
        <p:spPr bwMode="gray">
          <a:xfrm>
            <a:off x="6560544" y="4054207"/>
            <a:ext cx="1910270" cy="11937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SzPct val="122000"/>
              <a:buNone/>
            </a:pPr>
            <a:r>
              <a:rPr lang="en-US" sz="6000" b="1" kern="700" dirty="0">
                <a:solidFill>
                  <a:schemeClr val="accent1"/>
                </a:solidFill>
                <a:latin typeface="Arial Narrow" panose="020B0604020202020204" pitchFamily="34" charset="0"/>
                <a:ea typeface="Arial Narrow" charset="0"/>
                <a:cs typeface="Arial Narrow" panose="020B0604020202020204" pitchFamily="34" charset="0"/>
              </a:rPr>
              <a:t>27</a:t>
            </a:r>
            <a:r>
              <a:rPr lang="en-US" sz="6000" b="1" kern="700" baseline="30000" dirty="0">
                <a:solidFill>
                  <a:schemeClr val="accent1"/>
                </a:solidFill>
                <a:latin typeface="Arial Narrow" panose="020B0604020202020204" pitchFamily="34" charset="0"/>
                <a:ea typeface="Arial Narrow" charset="0"/>
                <a:cs typeface="Arial Narrow" panose="020B0604020202020204" pitchFamily="34" charset="0"/>
              </a:rPr>
              <a:t>%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F415B5-2777-3748-B069-2BE0B2001A13}"/>
              </a:ext>
            </a:extLst>
          </p:cNvPr>
          <p:cNvSpPr txBox="1"/>
          <p:nvPr/>
        </p:nvSpPr>
        <p:spPr bwMode="gray">
          <a:xfrm>
            <a:off x="695304" y="4948003"/>
            <a:ext cx="236429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3359"/>
                </a:solidFill>
                <a:latin typeface="Arial Narrow" charset="0"/>
                <a:cs typeface="Arial Narrow" charset="0"/>
              </a:rPr>
              <a:t>Reduction in health costs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7B8C9C1-25E7-9949-80BD-53B1F65B6450}"/>
              </a:ext>
            </a:extLst>
          </p:cNvPr>
          <p:cNvSpPr txBox="1"/>
          <p:nvPr/>
        </p:nvSpPr>
        <p:spPr bwMode="gray">
          <a:xfrm>
            <a:off x="3364642" y="4948004"/>
            <a:ext cx="24530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3359"/>
                </a:solidFill>
                <a:latin typeface="Arial Narrow" charset="0"/>
                <a:cs typeface="Arial Narrow" charset="0"/>
              </a:rPr>
              <a:t>Reduction in workers' compensation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B0B6AED-BEA8-4D42-9688-194CF4998349}"/>
              </a:ext>
            </a:extLst>
          </p:cNvPr>
          <p:cNvSpPr txBox="1"/>
          <p:nvPr/>
        </p:nvSpPr>
        <p:spPr bwMode="gray">
          <a:xfrm>
            <a:off x="5916532" y="4948607"/>
            <a:ext cx="28487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3359"/>
                </a:solidFill>
                <a:latin typeface="Arial Narrow" charset="0"/>
                <a:cs typeface="Arial Narrow" charset="0"/>
              </a:rPr>
              <a:t>Reduction in sick leave and absenteeism </a:t>
            </a:r>
          </a:p>
        </p:txBody>
      </p:sp>
      <p:sp>
        <p:nvSpPr>
          <p:cNvPr id="17" name="Text Placeholder 28">
            <a:extLst>
              <a:ext uri="{FF2B5EF4-FFF2-40B4-BE49-F238E27FC236}">
                <a16:creationId xmlns:a16="http://schemas.microsoft.com/office/drawing/2014/main" id="{CBB0500D-3DDE-AB4D-B789-4E44A295F347}"/>
              </a:ext>
            </a:extLst>
          </p:cNvPr>
          <p:cNvSpPr txBox="1">
            <a:spLocks/>
          </p:cNvSpPr>
          <p:nvPr/>
        </p:nvSpPr>
        <p:spPr bwMode="gray">
          <a:xfrm rot="10800000">
            <a:off x="-314037" y="486080"/>
            <a:ext cx="9947803" cy="3257108"/>
          </a:xfrm>
          <a:prstGeom prst="rect">
            <a:avLst/>
          </a:prstGeom>
          <a:gradFill>
            <a:gsLst>
              <a:gs pos="52000">
                <a:srgbClr val="727272">
                  <a:alpha val="28000"/>
                  <a:lumMod val="100000"/>
                </a:srgbClr>
              </a:gs>
              <a:gs pos="30000">
                <a:schemeClr val="tx1">
                  <a:lumMod val="90000"/>
                  <a:alpha val="38000"/>
                </a:schemeClr>
              </a:gs>
              <a:gs pos="100000">
                <a:schemeClr val="bg1">
                  <a:alpha val="10000"/>
                </a:schemeClr>
              </a:gs>
            </a:gsLst>
            <a:lin ang="6000000" scaled="0"/>
          </a:gradFill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500" b="1" i="0" kern="1200">
                <a:solidFill>
                  <a:srgbClr val="003359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125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2218B334-695E-BF4F-9462-B86D5B3342E0}"/>
              </a:ext>
            </a:extLst>
          </p:cNvPr>
          <p:cNvSpPr txBox="1">
            <a:spLocks/>
          </p:cNvSpPr>
          <p:nvPr/>
        </p:nvSpPr>
        <p:spPr bwMode="gray">
          <a:xfrm>
            <a:off x="695304" y="2839624"/>
            <a:ext cx="5630425" cy="623944"/>
          </a:xfrm>
          <a:prstGeom prst="rect">
            <a:avLst/>
          </a:prstGeom>
          <a:effectLst>
            <a:outerShdw blurRad="279400" dist="38100" dir="5400000" algn="t" rotWithShape="0">
              <a:prstClr val="black">
                <a:alpha val="71000"/>
              </a:prstClr>
            </a:outerShdw>
          </a:effectLst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cap="all" spc="225" dirty="0">
                <a:solidFill>
                  <a:schemeClr val="bg1"/>
                </a:solidFill>
                <a:latin typeface="Arial Narrow" charset="0"/>
                <a:cs typeface="Arial Narrow" charset="0"/>
              </a:rPr>
              <a:t>The impact of</a:t>
            </a:r>
            <a:br>
              <a:rPr lang="en-US" cap="all" spc="225" dirty="0">
                <a:solidFill>
                  <a:schemeClr val="bg1"/>
                </a:solidFill>
                <a:latin typeface="Arial Narrow" charset="0"/>
                <a:cs typeface="Arial Narrow" charset="0"/>
              </a:rPr>
            </a:br>
            <a:r>
              <a:rPr lang="en-US" cap="all" spc="225" dirty="0">
                <a:solidFill>
                  <a:schemeClr val="bg1"/>
                </a:solidFill>
                <a:latin typeface="Arial Narrow" charset="0"/>
                <a:cs typeface="Arial Narrow" charset="0"/>
              </a:rPr>
              <a:t>Workplace wellness</a:t>
            </a:r>
          </a:p>
        </p:txBody>
      </p:sp>
    </p:spTree>
    <p:extLst>
      <p:ext uri="{BB962C8B-B14F-4D97-AF65-F5344CB8AC3E}">
        <p14:creationId xmlns:p14="http://schemas.microsoft.com/office/powerpoint/2010/main" val="13292063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615662"/>
            <a:ext cx="8229600" cy="930275"/>
          </a:xfrm>
        </p:spPr>
        <p:txBody>
          <a:bodyPr/>
          <a:lstStyle/>
          <a:p>
            <a:r>
              <a:rPr lang="en-US" dirty="0"/>
              <a:t>Return on Investment (ROI)</a:t>
            </a:r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429496729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127" y="3445383"/>
            <a:ext cx="8229600" cy="3154363"/>
          </a:xfrm>
        </p:spPr>
      </p:pic>
      <p:sp>
        <p:nvSpPr>
          <p:cNvPr id="4" name="Content Placeholder 1"/>
          <p:cNvSpPr txBox="1">
            <a:spLocks/>
          </p:cNvSpPr>
          <p:nvPr/>
        </p:nvSpPr>
        <p:spPr>
          <a:xfrm>
            <a:off x="457200" y="1545937"/>
            <a:ext cx="7600950" cy="46381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457200" rtl="0" eaLnBrk="1" latinLnBrk="0" hangingPunct="1">
              <a:spcBef>
                <a:spcPct val="20000"/>
              </a:spcBef>
              <a:buSzPct val="80000"/>
              <a:buFont typeface="Arial" panose="020B0604020202020204" pitchFamily="34" charset="0"/>
              <a:buChar char="•"/>
              <a:defRPr sz="22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50000"/>
              <a:buFont typeface="Wingdings" panose="05000000000000000000" pitchFamily="2" charset="2"/>
              <a:buChar char="§"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 indent="0">
              <a:buNone/>
              <a:defRPr/>
            </a:pPr>
            <a:r>
              <a:rPr lang="en-US" b="1" dirty="0">
                <a:solidFill>
                  <a:srgbClr val="003359"/>
                </a:solidFill>
                <a:cs typeface="Arial Narrow" charset="0"/>
              </a:rPr>
              <a:t>$3.48 to $1.00</a:t>
            </a:r>
            <a:br>
              <a:rPr lang="en-US" b="1" dirty="0">
                <a:solidFill>
                  <a:srgbClr val="003359"/>
                </a:solidFill>
                <a:cs typeface="Arial Narrow" charset="0"/>
              </a:rPr>
            </a:br>
            <a:r>
              <a:rPr lang="en-US" sz="900" i="1" dirty="0">
                <a:solidFill>
                  <a:schemeClr val="bg1">
                    <a:lumMod val="50000"/>
                  </a:schemeClr>
                </a:solidFill>
              </a:rPr>
              <a:t>(Aldana Meta-analysis, Aldana, 2001)</a:t>
            </a:r>
          </a:p>
          <a:p>
            <a:pPr marL="137160" indent="0">
              <a:buNone/>
              <a:defRPr/>
            </a:pPr>
            <a:br>
              <a:rPr lang="en-US" sz="900" i="1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US" b="1" dirty="0">
                <a:solidFill>
                  <a:srgbClr val="003359"/>
                </a:solidFill>
                <a:cs typeface="Arial Narrow" charset="0"/>
              </a:rPr>
              <a:t>$3.20 to $1.00 </a:t>
            </a:r>
            <a:br>
              <a:rPr lang="en-US" b="1" dirty="0">
                <a:solidFill>
                  <a:srgbClr val="003359"/>
                </a:solidFill>
                <a:cs typeface="Arial Narrow" charset="0"/>
              </a:rPr>
            </a:br>
            <a:r>
              <a:rPr lang="en-US" sz="900" i="1" dirty="0">
                <a:solidFill>
                  <a:schemeClr val="bg1">
                    <a:lumMod val="50000"/>
                  </a:schemeClr>
                </a:solidFill>
              </a:rPr>
              <a:t>(The Task Force on Community Preventive Services Soler et al., 2010)</a:t>
            </a:r>
          </a:p>
          <a:p>
            <a:pPr marL="137160" indent="0">
              <a:buNone/>
              <a:defRPr/>
            </a:pPr>
            <a:br>
              <a:rPr lang="en-US" sz="900" i="1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US" b="1" dirty="0">
                <a:solidFill>
                  <a:srgbClr val="003359"/>
                </a:solidFill>
                <a:cs typeface="Arial Narrow" charset="0"/>
              </a:rPr>
              <a:t>$3.27 to $1.00</a:t>
            </a:r>
            <a:br>
              <a:rPr lang="en-US" b="1" dirty="0">
                <a:solidFill>
                  <a:srgbClr val="003359"/>
                </a:solidFill>
                <a:cs typeface="Arial Narrow" charset="0"/>
              </a:rPr>
            </a:br>
            <a:r>
              <a:rPr lang="en-US" sz="900" i="1" dirty="0">
                <a:solidFill>
                  <a:schemeClr val="bg1">
                    <a:lumMod val="50000"/>
                  </a:schemeClr>
                </a:solidFill>
              </a:rPr>
              <a:t>(Baicker meta-analysis about reduced medical costs, Baicker et al., 2010)</a:t>
            </a:r>
          </a:p>
          <a:p>
            <a:pPr marL="137160" indent="0">
              <a:buNone/>
              <a:defRPr/>
            </a:pPr>
            <a:br>
              <a:rPr lang="en-US" sz="900" i="1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US" b="1" dirty="0">
                <a:solidFill>
                  <a:srgbClr val="003359"/>
                </a:solidFill>
                <a:cs typeface="Arial Narrow" charset="0"/>
              </a:rPr>
              <a:t>$1.88–$3.92 to $1.00 </a:t>
            </a:r>
            <a:br>
              <a:rPr lang="en-US" b="1" dirty="0">
                <a:solidFill>
                  <a:srgbClr val="003359"/>
                </a:solidFill>
                <a:latin typeface="Arial Narrow" charset="0"/>
                <a:cs typeface="Arial Narrow" charset="0"/>
              </a:rPr>
            </a:br>
            <a:r>
              <a:rPr lang="en-US" sz="900" i="1" dirty="0">
                <a:solidFill>
                  <a:schemeClr val="bg1">
                    <a:lumMod val="50000"/>
                  </a:schemeClr>
                </a:solidFill>
              </a:rPr>
              <a:t>(Johnson &amp; Johnson, Henke et al., 2011) </a:t>
            </a:r>
          </a:p>
        </p:txBody>
      </p:sp>
    </p:spTree>
    <p:extLst>
      <p:ext uri="{BB962C8B-B14F-4D97-AF65-F5344CB8AC3E}">
        <p14:creationId xmlns:p14="http://schemas.microsoft.com/office/powerpoint/2010/main" val="4024463288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236D992-6CCA-6D48-8D64-E1CB029267ED}"/>
              </a:ext>
            </a:extLst>
          </p:cNvPr>
          <p:cNvSpPr txBox="1"/>
          <p:nvPr/>
        </p:nvSpPr>
        <p:spPr bwMode="gray">
          <a:xfrm>
            <a:off x="5620290" y="2244668"/>
            <a:ext cx="3297419" cy="36933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Easy to change behavior</a:t>
            </a:r>
          </a:p>
          <a:p>
            <a:pPr marL="342900" indent="-34290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People naturally "make good decisions" </a:t>
            </a:r>
          </a:p>
          <a:p>
            <a:pPr marL="342900" indent="-34290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They already know what to do</a:t>
            </a:r>
          </a:p>
          <a:p>
            <a:pPr marL="342900" indent="-34290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They have a supportive environment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3359"/>
              </a:solidFill>
              <a:cs typeface="Arial Narrow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6E11BE1-8182-5C48-BCE1-338F6DC18AFB}"/>
              </a:ext>
            </a:extLst>
          </p:cNvPr>
          <p:cNvSpPr/>
          <p:nvPr/>
        </p:nvSpPr>
        <p:spPr bwMode="gray">
          <a:xfrm>
            <a:off x="5255492" y="857250"/>
            <a:ext cx="3888508" cy="1031708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000" b="1" spc="50" dirty="0">
                <a:solidFill>
                  <a:schemeClr val="bg1"/>
                </a:solidFill>
                <a:latin typeface="+mj-lt"/>
                <a:cs typeface="Arial Narrow" charset="0"/>
              </a:rPr>
              <a:t>	</a:t>
            </a:r>
            <a:r>
              <a:rPr lang="en-US" sz="3200" b="1" spc="50" dirty="0">
                <a:solidFill>
                  <a:schemeClr val="bg1"/>
                </a:solidFill>
                <a:latin typeface="+mj-lt"/>
                <a:cs typeface="Arial Narrow" charset="0"/>
              </a:rPr>
              <a:t>Myths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67223" y="501540"/>
            <a:ext cx="6561222" cy="609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40619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04801" y="787159"/>
            <a:ext cx="8229600" cy="935038"/>
          </a:xfrm>
        </p:spPr>
        <p:txBody>
          <a:bodyPr>
            <a:noAutofit/>
          </a:bodyPr>
          <a:lstStyle/>
          <a:p>
            <a:r>
              <a:rPr lang="en-US" altLang="en-US" dirty="0"/>
              <a:t>Chronic disease comes from:</a:t>
            </a:r>
            <a:endParaRPr lang="en-US" dirty="0"/>
          </a:p>
        </p:txBody>
      </p:sp>
      <p:sp>
        <p:nvSpPr>
          <p:cNvPr id="3" name="Oval 2"/>
          <p:cNvSpPr/>
          <p:nvPr/>
        </p:nvSpPr>
        <p:spPr>
          <a:xfrm>
            <a:off x="735935" y="1938801"/>
            <a:ext cx="2108250" cy="1860646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dirty="0"/>
              <a:t>3</a:t>
            </a:r>
            <a:r>
              <a:rPr lang="en-US" sz="750" dirty="0"/>
              <a:t> </a:t>
            </a:r>
            <a:br>
              <a:rPr lang="en-US" sz="750" dirty="0"/>
            </a:br>
            <a:r>
              <a:rPr lang="en-US" sz="1600" dirty="0"/>
              <a:t>BEHAVIORS</a:t>
            </a:r>
          </a:p>
        </p:txBody>
      </p:sp>
      <p:sp>
        <p:nvSpPr>
          <p:cNvPr id="9" name="Oval 8"/>
          <p:cNvSpPr/>
          <p:nvPr/>
        </p:nvSpPr>
        <p:spPr>
          <a:xfrm>
            <a:off x="3380967" y="1931811"/>
            <a:ext cx="2050796" cy="1860646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750" dirty="0"/>
          </a:p>
        </p:txBody>
      </p:sp>
      <p:sp>
        <p:nvSpPr>
          <p:cNvPr id="5" name="TextBox 4"/>
          <p:cNvSpPr txBox="1"/>
          <p:nvPr/>
        </p:nvSpPr>
        <p:spPr>
          <a:xfrm>
            <a:off x="3963681" y="3035151"/>
            <a:ext cx="12158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CHRONIC DISEASES</a:t>
            </a:r>
          </a:p>
        </p:txBody>
      </p:sp>
      <p:sp>
        <p:nvSpPr>
          <p:cNvPr id="6" name="Right Arrow 5"/>
          <p:cNvSpPr/>
          <p:nvPr/>
        </p:nvSpPr>
        <p:spPr>
          <a:xfrm>
            <a:off x="2930618" y="2762088"/>
            <a:ext cx="424964" cy="273063"/>
          </a:xfrm>
          <a:prstGeom prst="rightArrow">
            <a:avLst/>
          </a:prstGeom>
          <a:solidFill>
            <a:srgbClr val="FEC60B"/>
          </a:solidFill>
          <a:ln>
            <a:solidFill>
              <a:schemeClr val="accent6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1" name="Right Arrow 10"/>
          <p:cNvSpPr/>
          <p:nvPr/>
        </p:nvSpPr>
        <p:spPr>
          <a:xfrm>
            <a:off x="5513621" y="2725603"/>
            <a:ext cx="424964" cy="273063"/>
          </a:xfrm>
          <a:prstGeom prst="rightArrow">
            <a:avLst/>
          </a:prstGeom>
          <a:solidFill>
            <a:srgbClr val="FEC60B"/>
          </a:solidFill>
          <a:ln>
            <a:solidFill>
              <a:schemeClr val="accent6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2" name="Oval 11"/>
          <p:cNvSpPr/>
          <p:nvPr/>
        </p:nvSpPr>
        <p:spPr>
          <a:xfrm>
            <a:off x="5998421" y="1942444"/>
            <a:ext cx="1970663" cy="1860646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80% </a:t>
            </a:r>
            <a:br>
              <a:rPr lang="en-US" sz="3600" dirty="0"/>
            </a:br>
            <a:r>
              <a:rPr lang="en-US" sz="1600" dirty="0"/>
              <a:t>DEATH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3055319" y="3914658"/>
            <a:ext cx="0" cy="1579752"/>
          </a:xfrm>
          <a:prstGeom prst="lin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12413" y="3914658"/>
            <a:ext cx="0" cy="1579755"/>
          </a:xfrm>
          <a:prstGeom prst="lin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17" name="Rectangle 16"/>
          <p:cNvSpPr/>
          <p:nvPr/>
        </p:nvSpPr>
        <p:spPr>
          <a:xfrm>
            <a:off x="304801" y="4035120"/>
            <a:ext cx="259751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0075" lvl="1" indent="-257175">
              <a:lnSpc>
                <a:spcPct val="150000"/>
              </a:lnSpc>
              <a:buFont typeface="+mj-lt"/>
              <a:buAutoNum type="arabicPeriod"/>
            </a:pPr>
            <a:r>
              <a:rPr lang="en-US" altLang="en-US" dirty="0"/>
              <a:t>Tobacco use</a:t>
            </a:r>
          </a:p>
          <a:p>
            <a:pPr marL="600075" lvl="1" indent="-257175">
              <a:lnSpc>
                <a:spcPct val="150000"/>
              </a:lnSpc>
              <a:buFont typeface="+mj-lt"/>
              <a:buAutoNum type="arabicPeriod"/>
            </a:pPr>
            <a:r>
              <a:rPr lang="en-US" altLang="en-US" dirty="0"/>
              <a:t>Physical inactivity</a:t>
            </a:r>
          </a:p>
          <a:p>
            <a:pPr marL="600075" lvl="1" indent="-257175">
              <a:lnSpc>
                <a:spcPct val="150000"/>
              </a:lnSpc>
              <a:buFont typeface="+mj-lt"/>
              <a:buAutoNum type="arabicPeriod"/>
            </a:pPr>
            <a:r>
              <a:rPr lang="en-US" altLang="en-US" dirty="0"/>
              <a:t>Poor diet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902311" y="3859965"/>
            <a:ext cx="3429000" cy="1703030"/>
          </a:xfrm>
          <a:prstGeom prst="rect">
            <a:avLst/>
          </a:prstGeom>
        </p:spPr>
        <p:txBody>
          <a:bodyPr>
            <a:spAutoFit/>
          </a:bodyPr>
          <a:lstStyle/>
          <a:p>
            <a:pPr lvl="1">
              <a:lnSpc>
                <a:spcPct val="150000"/>
              </a:lnSpc>
              <a:buFontTx/>
              <a:buNone/>
            </a:pPr>
            <a:r>
              <a:rPr lang="en-US" altLang="en-US" dirty="0"/>
              <a:t>1. Heart disease</a:t>
            </a:r>
          </a:p>
          <a:p>
            <a:pPr lvl="1">
              <a:lnSpc>
                <a:spcPct val="150000"/>
              </a:lnSpc>
              <a:buFontTx/>
              <a:buNone/>
            </a:pPr>
            <a:r>
              <a:rPr lang="en-US" altLang="en-US" dirty="0"/>
              <a:t>2. Type 2 diabetes</a:t>
            </a:r>
          </a:p>
          <a:p>
            <a:pPr lvl="1">
              <a:lnSpc>
                <a:spcPct val="150000"/>
              </a:lnSpc>
              <a:buFontTx/>
              <a:buNone/>
            </a:pPr>
            <a:r>
              <a:rPr lang="en-US" altLang="en-US" dirty="0"/>
              <a:t>3. Lung disease</a:t>
            </a:r>
          </a:p>
          <a:p>
            <a:pPr lvl="1">
              <a:lnSpc>
                <a:spcPct val="150000"/>
              </a:lnSpc>
              <a:buFontTx/>
              <a:buNone/>
            </a:pPr>
            <a:r>
              <a:rPr lang="en-US" altLang="en-US" dirty="0"/>
              <a:t>4. Some cancers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949948" y="3964604"/>
            <a:ext cx="2793568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Tx/>
              <a:buNone/>
            </a:pPr>
            <a:r>
              <a:rPr lang="en-US" altLang="en-US" dirty="0"/>
              <a:t>Lead to </a:t>
            </a:r>
            <a:r>
              <a:rPr lang="en-US" altLang="en-US" b="1" dirty="0"/>
              <a:t>80% </a:t>
            </a:r>
            <a:br>
              <a:rPr lang="en-US" altLang="en-US" dirty="0"/>
            </a:br>
            <a:r>
              <a:rPr lang="en-US" altLang="en-US" dirty="0"/>
              <a:t>of death and disability and up to </a:t>
            </a:r>
            <a:r>
              <a:rPr lang="en-US" altLang="en-US" b="1" dirty="0"/>
              <a:t>86% </a:t>
            </a:r>
            <a:r>
              <a:rPr lang="en-US" altLang="en-US" dirty="0"/>
              <a:t>of the costs of health care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60050" y="2365019"/>
            <a:ext cx="60473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chemeClr val="bg1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277845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6" grpId="0" animBg="1"/>
      <p:bldP spid="11" grpId="0" animBg="1"/>
      <p:bldP spid="12" grpId="0" animBg="1"/>
      <p:bldP spid="17" grpId="0"/>
      <p:bldP spid="18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055A985-C9F5-E349-AE25-C55D59BCC4E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-45156" y="510987"/>
            <a:ext cx="9280077" cy="2825277"/>
          </a:xfrm>
          <a:prstGeom prst="rect">
            <a:avLst/>
          </a:prstGeom>
        </p:spPr>
      </p:pic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F9EDB481-3367-E84E-B6ED-A1A1F9FC6218}"/>
              </a:ext>
            </a:extLst>
          </p:cNvPr>
          <p:cNvSpPr txBox="1">
            <a:spLocks/>
          </p:cNvSpPr>
          <p:nvPr/>
        </p:nvSpPr>
        <p:spPr bwMode="gray">
          <a:xfrm>
            <a:off x="465595" y="6406800"/>
            <a:ext cx="8996312" cy="9233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547688" indent="-547688" algn="l" defTabSz="73025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87450" indent="-457200" algn="l" defTabSz="73025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indent="-365125" algn="l" defTabSz="73025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559050" indent="-365125" algn="l" defTabSz="73025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90888" indent="-365125" algn="l" defTabSz="73025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23360" indent="-365760" algn="l" defTabSz="73152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754880" indent="-365760" algn="l" defTabSz="73152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486400" indent="-365760" algn="l" defTabSz="73152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217920" indent="-365760" algn="l" defTabSz="73152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 dirty="0">
                <a:solidFill>
                  <a:srgbClr val="003359"/>
                </a:solidFill>
                <a:latin typeface="Arial Narrow" charset="0"/>
                <a:ea typeface="Arial Narrow" charset="0"/>
                <a:cs typeface="Arial Narrow" charset="0"/>
              </a:rPr>
              <a:t>Source: https://www.cdc.gov/chronicdisease/resources/publications/aag/pdf/2015/aag-workplace-health.pdf</a:t>
            </a:r>
            <a:endParaRPr lang="en-US" sz="825" dirty="0">
              <a:solidFill>
                <a:srgbClr val="003359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16" name="Text Placeholder 45">
            <a:extLst>
              <a:ext uri="{FF2B5EF4-FFF2-40B4-BE49-F238E27FC236}">
                <a16:creationId xmlns:a16="http://schemas.microsoft.com/office/drawing/2014/main" id="{75662A55-BF0E-0B42-AF6A-88EF2439ABC8}"/>
              </a:ext>
            </a:extLst>
          </p:cNvPr>
          <p:cNvSpPr txBox="1">
            <a:spLocks/>
          </p:cNvSpPr>
          <p:nvPr/>
        </p:nvSpPr>
        <p:spPr bwMode="gray">
          <a:xfrm>
            <a:off x="1194584" y="3691768"/>
            <a:ext cx="1737425" cy="111120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SzPct val="122000"/>
              <a:buNone/>
            </a:pPr>
            <a:r>
              <a:rPr lang="en-US" sz="6000" b="1" kern="700" dirty="0">
                <a:solidFill>
                  <a:schemeClr val="accent1"/>
                </a:solidFill>
                <a:latin typeface="Arial Narrow" panose="020B0604020202020204" pitchFamily="34" charset="0"/>
                <a:ea typeface="Arial Narrow" charset="0"/>
                <a:cs typeface="Arial Narrow" panose="020B0604020202020204" pitchFamily="34" charset="0"/>
              </a:rPr>
              <a:t>86</a:t>
            </a:r>
            <a:r>
              <a:rPr lang="en-US" sz="6000" b="1" kern="700" baseline="30000" dirty="0">
                <a:solidFill>
                  <a:schemeClr val="accent1"/>
                </a:solidFill>
                <a:latin typeface="Arial Narrow" panose="020B0604020202020204" pitchFamily="34" charset="0"/>
                <a:ea typeface="Arial Narrow" charset="0"/>
                <a:cs typeface="Arial Narrow" panose="020B0604020202020204" pitchFamily="34" charset="0"/>
              </a:rPr>
              <a:t>%</a:t>
            </a:r>
          </a:p>
        </p:txBody>
      </p:sp>
      <p:sp>
        <p:nvSpPr>
          <p:cNvPr id="24" name="Text Placeholder 45">
            <a:extLst>
              <a:ext uri="{FF2B5EF4-FFF2-40B4-BE49-F238E27FC236}">
                <a16:creationId xmlns:a16="http://schemas.microsoft.com/office/drawing/2014/main" id="{9A6AEF39-462D-FD47-8B98-49D189AF61B2}"/>
              </a:ext>
            </a:extLst>
          </p:cNvPr>
          <p:cNvSpPr txBox="1">
            <a:spLocks/>
          </p:cNvSpPr>
          <p:nvPr/>
        </p:nvSpPr>
        <p:spPr bwMode="gray">
          <a:xfrm>
            <a:off x="3294868" y="3691768"/>
            <a:ext cx="2592578" cy="111120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SzPct val="122000"/>
              <a:buNone/>
            </a:pPr>
            <a:r>
              <a:rPr lang="en-US" sz="6000" b="1" kern="700" baseline="30000" dirty="0">
                <a:solidFill>
                  <a:schemeClr val="accent1"/>
                </a:solidFill>
                <a:latin typeface="Arial Narrow" panose="020B0604020202020204" pitchFamily="34" charset="0"/>
                <a:ea typeface="Arial Narrow" charset="0"/>
                <a:cs typeface="Arial Narrow" panose="020B0604020202020204" pitchFamily="34" charset="0"/>
              </a:rPr>
              <a:t>$</a:t>
            </a:r>
            <a:r>
              <a:rPr lang="en-US" sz="6000" b="1" kern="700" dirty="0">
                <a:solidFill>
                  <a:schemeClr val="accent1"/>
                </a:solidFill>
                <a:latin typeface="Arial Narrow" panose="020B0604020202020204" pitchFamily="34" charset="0"/>
                <a:ea typeface="Arial Narrow" charset="0"/>
                <a:cs typeface="Arial Narrow" panose="020B0604020202020204" pitchFamily="34" charset="0"/>
              </a:rPr>
              <a:t>153B</a:t>
            </a:r>
          </a:p>
        </p:txBody>
      </p:sp>
      <p:sp>
        <p:nvSpPr>
          <p:cNvPr id="26" name="Text Placeholder 45">
            <a:extLst>
              <a:ext uri="{FF2B5EF4-FFF2-40B4-BE49-F238E27FC236}">
                <a16:creationId xmlns:a16="http://schemas.microsoft.com/office/drawing/2014/main" id="{2B41B20B-4D4C-E24B-B729-E22191EDCA5A}"/>
              </a:ext>
            </a:extLst>
          </p:cNvPr>
          <p:cNvSpPr txBox="1">
            <a:spLocks/>
          </p:cNvSpPr>
          <p:nvPr/>
        </p:nvSpPr>
        <p:spPr bwMode="gray">
          <a:xfrm>
            <a:off x="6560544" y="3693995"/>
            <a:ext cx="1910270" cy="11937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SzPct val="122000"/>
              <a:buNone/>
            </a:pPr>
            <a:r>
              <a:rPr lang="en-US" sz="6000" b="1" kern="700" dirty="0">
                <a:solidFill>
                  <a:schemeClr val="accent1"/>
                </a:solidFill>
                <a:latin typeface="Arial Narrow" panose="020B0604020202020204" pitchFamily="34" charset="0"/>
                <a:ea typeface="Arial Narrow" charset="0"/>
                <a:cs typeface="Arial Narrow" panose="020B0604020202020204" pitchFamily="34" charset="0"/>
              </a:rPr>
              <a:t>75</a:t>
            </a:r>
            <a:r>
              <a:rPr lang="en-US" sz="6000" b="1" kern="700" baseline="30000" dirty="0">
                <a:solidFill>
                  <a:schemeClr val="accent1"/>
                </a:solidFill>
                <a:latin typeface="Arial Narrow" panose="020B0604020202020204" pitchFamily="34" charset="0"/>
                <a:ea typeface="Arial Narrow" charset="0"/>
                <a:cs typeface="Arial Narrow" panose="020B0604020202020204" pitchFamily="34" charset="0"/>
              </a:rPr>
              <a:t>%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F415B5-2777-3748-B069-2BE0B2001A13}"/>
              </a:ext>
            </a:extLst>
          </p:cNvPr>
          <p:cNvSpPr txBox="1"/>
          <p:nvPr/>
        </p:nvSpPr>
        <p:spPr bwMode="gray">
          <a:xfrm>
            <a:off x="695304" y="4587791"/>
            <a:ext cx="2364290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dirty="0">
                <a:solidFill>
                  <a:srgbClr val="003359"/>
                </a:solidFill>
                <a:latin typeface="Arial Narrow" charset="0"/>
                <a:cs typeface="Arial Narrow" charset="0"/>
              </a:rPr>
              <a:t>of full-time U.S. employees are overweight or have </a:t>
            </a:r>
            <a:br>
              <a:rPr lang="en-US" b="1" dirty="0">
                <a:solidFill>
                  <a:srgbClr val="003359"/>
                </a:solidFill>
                <a:latin typeface="Arial Narrow" charset="0"/>
                <a:cs typeface="Arial Narrow" charset="0"/>
              </a:rPr>
            </a:br>
            <a:r>
              <a:rPr lang="en-US" b="1" dirty="0">
                <a:solidFill>
                  <a:srgbClr val="003359"/>
                </a:solidFill>
                <a:latin typeface="Arial Narrow" charset="0"/>
                <a:cs typeface="Arial Narrow" charset="0"/>
              </a:rPr>
              <a:t>1+ chronic conditions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7B8C9C1-25E7-9949-80BD-53B1F65B6450}"/>
              </a:ext>
            </a:extLst>
          </p:cNvPr>
          <p:cNvSpPr txBox="1"/>
          <p:nvPr/>
        </p:nvSpPr>
        <p:spPr bwMode="gray">
          <a:xfrm>
            <a:off x="3364642" y="4587792"/>
            <a:ext cx="2453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3359"/>
                </a:solidFill>
                <a:latin typeface="Arial Narrow" charset="0"/>
                <a:cs typeface="Arial Narrow" charset="0"/>
              </a:rPr>
              <a:t>in employee productivity is lost annually due </a:t>
            </a:r>
            <a:br>
              <a:rPr lang="en-US" b="1" dirty="0">
                <a:solidFill>
                  <a:srgbClr val="003359"/>
                </a:solidFill>
                <a:latin typeface="Arial Narrow" charset="0"/>
                <a:cs typeface="Arial Narrow" charset="0"/>
              </a:rPr>
            </a:br>
            <a:r>
              <a:rPr lang="en-US" b="1" dirty="0">
                <a:solidFill>
                  <a:srgbClr val="003359"/>
                </a:solidFill>
                <a:latin typeface="Arial Narrow" charset="0"/>
                <a:cs typeface="Arial Narrow" charset="0"/>
              </a:rPr>
              <a:t>to these factors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B0B6AED-BEA8-4D42-9688-194CF4998349}"/>
              </a:ext>
            </a:extLst>
          </p:cNvPr>
          <p:cNvSpPr txBox="1"/>
          <p:nvPr/>
        </p:nvSpPr>
        <p:spPr bwMode="gray">
          <a:xfrm>
            <a:off x="5916532" y="4588395"/>
            <a:ext cx="28487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3359"/>
                </a:solidFill>
                <a:latin typeface="Arial Narrow" charset="0"/>
                <a:cs typeface="Arial Narrow" charset="0"/>
              </a:rPr>
              <a:t>of U.S. healthcare costs </a:t>
            </a:r>
            <a:br>
              <a:rPr lang="en-US" b="1" dirty="0">
                <a:solidFill>
                  <a:srgbClr val="003359"/>
                </a:solidFill>
                <a:latin typeface="Arial Narrow" charset="0"/>
                <a:cs typeface="Arial Narrow" charset="0"/>
              </a:rPr>
            </a:br>
            <a:r>
              <a:rPr lang="en-US" b="1" dirty="0">
                <a:solidFill>
                  <a:srgbClr val="003359"/>
                </a:solidFill>
                <a:latin typeface="Arial Narrow" charset="0"/>
                <a:cs typeface="Arial Narrow" charset="0"/>
              </a:rPr>
              <a:t>are attributed to largely preventable chronic conditions</a:t>
            </a:r>
          </a:p>
        </p:txBody>
      </p:sp>
      <p:sp>
        <p:nvSpPr>
          <p:cNvPr id="17" name="Text Placeholder 28">
            <a:extLst>
              <a:ext uri="{FF2B5EF4-FFF2-40B4-BE49-F238E27FC236}">
                <a16:creationId xmlns:a16="http://schemas.microsoft.com/office/drawing/2014/main" id="{CBB0500D-3DDE-AB4D-B789-4E44A295F347}"/>
              </a:ext>
            </a:extLst>
          </p:cNvPr>
          <p:cNvSpPr txBox="1">
            <a:spLocks/>
          </p:cNvSpPr>
          <p:nvPr/>
        </p:nvSpPr>
        <p:spPr bwMode="gray">
          <a:xfrm rot="10800000">
            <a:off x="-101600" y="499696"/>
            <a:ext cx="9877776" cy="2825278"/>
          </a:xfrm>
          <a:prstGeom prst="rect">
            <a:avLst/>
          </a:prstGeom>
          <a:gradFill>
            <a:gsLst>
              <a:gs pos="52000">
                <a:srgbClr val="727272">
                  <a:alpha val="28000"/>
                  <a:lumMod val="100000"/>
                </a:srgbClr>
              </a:gs>
              <a:gs pos="30000">
                <a:schemeClr val="tx1">
                  <a:lumMod val="90000"/>
                  <a:alpha val="38000"/>
                </a:schemeClr>
              </a:gs>
              <a:gs pos="100000">
                <a:schemeClr val="bg1">
                  <a:alpha val="10000"/>
                </a:schemeClr>
              </a:gs>
            </a:gsLst>
            <a:lin ang="6000000" scaled="0"/>
          </a:gradFill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500" b="1" i="0" kern="1200">
                <a:solidFill>
                  <a:srgbClr val="003359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125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2218B334-695E-BF4F-9462-B86D5B3342E0}"/>
              </a:ext>
            </a:extLst>
          </p:cNvPr>
          <p:cNvSpPr txBox="1">
            <a:spLocks/>
          </p:cNvSpPr>
          <p:nvPr/>
        </p:nvSpPr>
        <p:spPr bwMode="gray">
          <a:xfrm>
            <a:off x="775885" y="2619812"/>
            <a:ext cx="7035074" cy="623944"/>
          </a:xfrm>
          <a:prstGeom prst="rect">
            <a:avLst/>
          </a:prstGeom>
          <a:effectLst>
            <a:outerShdw blurRad="279400" dist="38100" dir="5400000" algn="t" rotWithShape="0">
              <a:prstClr val="black">
                <a:alpha val="71000"/>
              </a:prstClr>
            </a:outerShdw>
          </a:effectLst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spc="225" dirty="0">
                <a:solidFill>
                  <a:schemeClr val="bg1"/>
                </a:solidFill>
                <a:latin typeface="+mj-lt"/>
                <a:cs typeface="Arial Narrow" charset="0"/>
              </a:rPr>
              <a:t>UNHEALTHY EMPLOYEES CAN HURT A HEALTHY BOTTOM LINE</a:t>
            </a:r>
          </a:p>
        </p:txBody>
      </p:sp>
    </p:spTree>
    <p:extLst>
      <p:ext uri="{BB962C8B-B14F-4D97-AF65-F5344CB8AC3E}">
        <p14:creationId xmlns:p14="http://schemas.microsoft.com/office/powerpoint/2010/main" val="35864767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61818" y="709713"/>
            <a:ext cx="8229600" cy="935038"/>
          </a:xfrm>
        </p:spPr>
        <p:txBody>
          <a:bodyPr>
            <a:normAutofit fontScale="90000"/>
          </a:bodyPr>
          <a:lstStyle/>
          <a:p>
            <a:pPr lvl="0"/>
            <a:br>
              <a:rPr lang="en-US" altLang="en-US" sz="4800" b="1" dirty="0"/>
            </a:br>
            <a:r>
              <a:rPr lang="en-US" altLang="en-US" sz="5000" dirty="0"/>
              <a:t>Who do you need to reach? </a:t>
            </a:r>
            <a:br>
              <a:rPr lang="en-US" altLang="en-US" sz="4800" b="1" dirty="0"/>
            </a:br>
            <a:endParaRPr lang="en-US" dirty="0"/>
          </a:p>
        </p:txBody>
      </p:sp>
      <p:pic>
        <p:nvPicPr>
          <p:cNvPr id="3" name="Content Placeholder 3" descr="bell curve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914400" y="1903296"/>
            <a:ext cx="7621588" cy="40767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94602" y="5465222"/>
            <a:ext cx="36984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dirty="0">
                <a:solidFill>
                  <a:schemeClr val="accent6"/>
                </a:solidFill>
              </a:rPr>
              <a:t>Individual Behavioral Interventions</a:t>
            </a:r>
          </a:p>
          <a:p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989385" y="2482310"/>
            <a:ext cx="2725615" cy="2588846"/>
          </a:xfrm>
          <a:prstGeom prst="rect">
            <a:avLst/>
          </a:prstGeom>
          <a:solidFill>
            <a:srgbClr val="FFFF00">
              <a:alpha val="18000"/>
            </a:srgbClr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984250" y="2482310"/>
            <a:ext cx="2005135" cy="2588846"/>
          </a:xfrm>
          <a:prstGeom prst="rect">
            <a:avLst/>
          </a:prstGeom>
          <a:solidFill>
            <a:schemeClr val="accent3">
              <a:lumMod val="75000"/>
              <a:alpha val="18000"/>
            </a:schemeClr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5715000" y="2482310"/>
            <a:ext cx="1778000" cy="2588846"/>
          </a:xfrm>
          <a:prstGeom prst="rect">
            <a:avLst/>
          </a:prstGeom>
          <a:solidFill>
            <a:schemeClr val="accent3">
              <a:lumMod val="75000"/>
              <a:alpha val="18000"/>
            </a:schemeClr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387232" y="2169695"/>
            <a:ext cx="332154" cy="136769"/>
          </a:xfrm>
          <a:custGeom>
            <a:avLst/>
            <a:gdLst>
              <a:gd name="connsiteX0" fmla="*/ 0 w 468923"/>
              <a:gd name="connsiteY0" fmla="*/ 136769 h 136769"/>
              <a:gd name="connsiteX1" fmla="*/ 0 w 468923"/>
              <a:gd name="connsiteY1" fmla="*/ 0 h 136769"/>
              <a:gd name="connsiteX2" fmla="*/ 468923 w 468923"/>
              <a:gd name="connsiteY2" fmla="*/ 0 h 136769"/>
              <a:gd name="connsiteX3" fmla="*/ 468923 w 468923"/>
              <a:gd name="connsiteY3" fmla="*/ 0 h 136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8923" h="136769">
                <a:moveTo>
                  <a:pt x="0" y="136769"/>
                </a:moveTo>
                <a:lnTo>
                  <a:pt x="0" y="0"/>
                </a:lnTo>
                <a:lnTo>
                  <a:pt x="468923" y="0"/>
                </a:lnTo>
                <a:lnTo>
                  <a:pt x="468923" y="0"/>
                </a:lnTo>
              </a:path>
            </a:pathLst>
          </a:custGeom>
          <a:ln>
            <a:solidFill>
              <a:schemeClr val="accent3">
                <a:lumMod val="50000"/>
              </a:schemeClr>
            </a:solidFill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 12"/>
          <p:cNvSpPr/>
          <p:nvPr/>
        </p:nvSpPr>
        <p:spPr>
          <a:xfrm flipH="1">
            <a:off x="6945922" y="2185326"/>
            <a:ext cx="361462" cy="136769"/>
          </a:xfrm>
          <a:custGeom>
            <a:avLst/>
            <a:gdLst>
              <a:gd name="connsiteX0" fmla="*/ 0 w 468923"/>
              <a:gd name="connsiteY0" fmla="*/ 136769 h 136769"/>
              <a:gd name="connsiteX1" fmla="*/ 0 w 468923"/>
              <a:gd name="connsiteY1" fmla="*/ 0 h 136769"/>
              <a:gd name="connsiteX2" fmla="*/ 468923 w 468923"/>
              <a:gd name="connsiteY2" fmla="*/ 0 h 136769"/>
              <a:gd name="connsiteX3" fmla="*/ 468923 w 468923"/>
              <a:gd name="connsiteY3" fmla="*/ 0 h 136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8923" h="136769">
                <a:moveTo>
                  <a:pt x="0" y="136769"/>
                </a:moveTo>
                <a:lnTo>
                  <a:pt x="0" y="0"/>
                </a:lnTo>
                <a:lnTo>
                  <a:pt x="468923" y="0"/>
                </a:lnTo>
                <a:lnTo>
                  <a:pt x="468923" y="0"/>
                </a:lnTo>
              </a:path>
            </a:pathLst>
          </a:custGeom>
          <a:ln>
            <a:solidFill>
              <a:schemeClr val="accent3">
                <a:lumMod val="50000"/>
              </a:schemeClr>
            </a:solidFill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Freeform 13"/>
          <p:cNvSpPr/>
          <p:nvPr/>
        </p:nvSpPr>
        <p:spPr>
          <a:xfrm>
            <a:off x="2989385" y="5247003"/>
            <a:ext cx="2725615" cy="127000"/>
          </a:xfrm>
          <a:custGeom>
            <a:avLst/>
            <a:gdLst>
              <a:gd name="connsiteX0" fmla="*/ 0 w 2725615"/>
              <a:gd name="connsiteY0" fmla="*/ 0 h 127000"/>
              <a:gd name="connsiteX1" fmla="*/ 9769 w 2725615"/>
              <a:gd name="connsiteY1" fmla="*/ 127000 h 127000"/>
              <a:gd name="connsiteX2" fmla="*/ 2725615 w 2725615"/>
              <a:gd name="connsiteY2" fmla="*/ 117230 h 127000"/>
              <a:gd name="connsiteX3" fmla="*/ 2725615 w 2725615"/>
              <a:gd name="connsiteY3" fmla="*/ 9769 h 127000"/>
              <a:gd name="connsiteX4" fmla="*/ 2725615 w 2725615"/>
              <a:gd name="connsiteY4" fmla="*/ 9769 h 12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25615" h="127000">
                <a:moveTo>
                  <a:pt x="0" y="0"/>
                </a:moveTo>
                <a:lnTo>
                  <a:pt x="9769" y="127000"/>
                </a:lnTo>
                <a:lnTo>
                  <a:pt x="2725615" y="117230"/>
                </a:lnTo>
                <a:lnTo>
                  <a:pt x="2725615" y="9769"/>
                </a:lnTo>
                <a:lnTo>
                  <a:pt x="2725615" y="9769"/>
                </a:lnTo>
              </a:path>
            </a:pathLst>
          </a:custGeom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444875" y="1932004"/>
            <a:ext cx="1952625" cy="4574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679944" y="1818018"/>
            <a:ext cx="7315200" cy="587093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Environmental and Cultural Supports</a:t>
            </a:r>
          </a:p>
        </p:txBody>
      </p:sp>
    </p:spTree>
    <p:extLst>
      <p:ext uri="{BB962C8B-B14F-4D97-AF65-F5344CB8AC3E}">
        <p14:creationId xmlns:p14="http://schemas.microsoft.com/office/powerpoint/2010/main" val="357733216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2246298"/>
            <a:ext cx="329202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dirty="0">
                <a:solidFill>
                  <a:schemeClr val="bg1"/>
                </a:solidFill>
              </a:rPr>
              <a:t>Top 5 </a:t>
            </a:r>
          </a:p>
          <a:p>
            <a:pPr algn="ctr"/>
            <a:r>
              <a:rPr lang="en-US" sz="5000" dirty="0">
                <a:solidFill>
                  <a:schemeClr val="bg1"/>
                </a:solidFill>
              </a:rPr>
              <a:t>Outliers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08363" y="886255"/>
            <a:ext cx="36256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3"/>
                </a:solidFill>
              </a:rPr>
              <a:t>CREATING A CULTURE</a:t>
            </a:r>
          </a:p>
          <a:p>
            <a:endParaRPr lang="en-US" sz="2000" dirty="0"/>
          </a:p>
        </p:txBody>
      </p:sp>
      <p:grpSp>
        <p:nvGrpSpPr>
          <p:cNvPr id="14" name="Group 13"/>
          <p:cNvGrpSpPr/>
          <p:nvPr/>
        </p:nvGrpSpPr>
        <p:grpSpPr>
          <a:xfrm>
            <a:off x="5270773" y="2343849"/>
            <a:ext cx="3856382" cy="769441"/>
            <a:chOff x="5270773" y="2343849"/>
            <a:chExt cx="3856382" cy="769441"/>
          </a:xfrm>
        </p:grpSpPr>
        <p:sp>
          <p:nvSpPr>
            <p:cNvPr id="2" name="Oval 1"/>
            <p:cNvSpPr/>
            <p:nvPr/>
          </p:nvSpPr>
          <p:spPr>
            <a:xfrm>
              <a:off x="5270773" y="2503088"/>
              <a:ext cx="588086" cy="588086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  <a:effectLst>
              <a:outerShdw sx="1000" sy="1000" rotWithShape="0">
                <a:srgbClr val="000000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>
                  <a:solidFill>
                    <a:schemeClr val="bg1"/>
                  </a:solidFill>
                </a:ln>
              </a:endParaRPr>
            </a:p>
          </p:txBody>
        </p:sp>
        <p:cxnSp>
          <p:nvCxnSpPr>
            <p:cNvPr id="16" name="Straight Connector 15"/>
            <p:cNvCxnSpPr>
              <a:stCxn id="2" idx="6"/>
            </p:cNvCxnSpPr>
            <p:nvPr/>
          </p:nvCxnSpPr>
          <p:spPr>
            <a:xfrm>
              <a:off x="5858859" y="2797131"/>
              <a:ext cx="3268296" cy="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  <a:effectLst>
              <a:outerShdw sx="1000" sy="1000" rotWithShape="0">
                <a:srgbClr val="000000"/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5868797" y="2343849"/>
              <a:ext cx="325835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solidFill>
                    <a:schemeClr val="bg1">
                      <a:lumMod val="50000"/>
                    </a:schemeClr>
                  </a:solidFill>
                </a:rPr>
                <a:t>Management Support</a:t>
              </a:r>
            </a:p>
            <a:p>
              <a:endParaRPr lang="en-US" sz="22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408363" y="2607608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3"/>
                  </a:solidFill>
                </a:rPr>
                <a:t>1</a:t>
              </a:r>
              <a:endParaRPr lang="en-US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5270773" y="3215457"/>
            <a:ext cx="3993972" cy="728242"/>
            <a:chOff x="5270773" y="3265236"/>
            <a:chExt cx="3993972" cy="728242"/>
          </a:xfrm>
        </p:grpSpPr>
        <p:sp>
          <p:nvSpPr>
            <p:cNvPr id="8" name="Oval 7"/>
            <p:cNvSpPr/>
            <p:nvPr/>
          </p:nvSpPr>
          <p:spPr>
            <a:xfrm>
              <a:off x="5270773" y="3405392"/>
              <a:ext cx="588086" cy="588086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  <a:effectLst>
              <a:outerShdw sx="1000" sy="1000" rotWithShape="0">
                <a:srgbClr val="000000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>
                  <a:solidFill>
                    <a:schemeClr val="bg1"/>
                  </a:solidFill>
                </a:ln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5858859" y="3696557"/>
              <a:ext cx="3268296" cy="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  <a:effectLst>
              <a:outerShdw sx="1000" sy="1000" rotWithShape="0">
                <a:srgbClr val="000000"/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>
              <a:off x="5868798" y="3265236"/>
              <a:ext cx="339594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solidFill>
                    <a:schemeClr val="bg1">
                      <a:lumMod val="50000"/>
                    </a:schemeClr>
                  </a:solidFill>
                </a:rPr>
                <a:t>Employee Engagement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408363" y="3521099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3"/>
                  </a:solidFill>
                </a:rPr>
                <a:t>2</a:t>
              </a:r>
              <a:endParaRPr lang="en-US" dirty="0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5270773" y="4074539"/>
            <a:ext cx="4136273" cy="769441"/>
            <a:chOff x="5270773" y="4098845"/>
            <a:chExt cx="4136273" cy="769441"/>
          </a:xfrm>
        </p:grpSpPr>
        <p:sp>
          <p:nvSpPr>
            <p:cNvPr id="9" name="Oval 8"/>
            <p:cNvSpPr/>
            <p:nvPr/>
          </p:nvSpPr>
          <p:spPr>
            <a:xfrm>
              <a:off x="5270773" y="4211071"/>
              <a:ext cx="588086" cy="588086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  <a:effectLst>
              <a:outerShdw sx="1000" sy="1000" rotWithShape="0">
                <a:srgbClr val="000000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>
                  <a:solidFill>
                    <a:schemeClr val="bg1"/>
                  </a:solidFill>
                </a:ln>
              </a:endParaRPr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5858859" y="4505114"/>
              <a:ext cx="3268296" cy="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  <a:effectLst>
              <a:outerShdw sx="1000" sy="1000" rotWithShape="0">
                <a:srgbClr val="000000"/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5868797" y="4098845"/>
              <a:ext cx="353824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solidFill>
                    <a:schemeClr val="bg1">
                      <a:lumMod val="50000"/>
                    </a:schemeClr>
                  </a:solidFill>
                </a:rPr>
                <a:t>Communication</a:t>
              </a:r>
              <a:r>
                <a:rPr lang="en-US" sz="2200" dirty="0">
                  <a:solidFill>
                    <a:schemeClr val="accent3"/>
                  </a:solidFill>
                </a:rPr>
                <a:t> </a:t>
              </a:r>
              <a:r>
                <a:rPr lang="en-US" sz="2200" dirty="0">
                  <a:solidFill>
                    <a:schemeClr val="bg1">
                      <a:lumMod val="50000"/>
                    </a:schemeClr>
                  </a:solidFill>
                </a:rPr>
                <a:t>Strategy</a:t>
              </a:r>
            </a:p>
            <a:p>
              <a:endParaRPr lang="en-US" sz="2200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411599" y="4344066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3"/>
                  </a:solidFill>
                </a:rPr>
                <a:t>3</a:t>
              </a:r>
              <a:endParaRPr lang="en-US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270773" y="4958673"/>
            <a:ext cx="4136273" cy="769441"/>
            <a:chOff x="5270773" y="5039726"/>
            <a:chExt cx="4136273" cy="769441"/>
          </a:xfrm>
        </p:grpSpPr>
        <p:sp>
          <p:nvSpPr>
            <p:cNvPr id="10" name="Oval 9"/>
            <p:cNvSpPr/>
            <p:nvPr/>
          </p:nvSpPr>
          <p:spPr>
            <a:xfrm>
              <a:off x="5270773" y="5110497"/>
              <a:ext cx="588086" cy="588086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  <a:effectLst>
              <a:outerShdw sx="1000" sy="1000" rotWithShape="0">
                <a:srgbClr val="000000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>
                  <a:solidFill>
                    <a:schemeClr val="bg1"/>
                  </a:solidFill>
                </a:ln>
              </a:endParaRPr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5858859" y="5404540"/>
              <a:ext cx="3268296" cy="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  <a:effectLst>
              <a:outerShdw sx="1000" sy="1000" rotWithShape="0">
                <a:srgbClr val="000000"/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5868797" y="5039726"/>
              <a:ext cx="353824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solidFill>
                    <a:schemeClr val="bg1">
                      <a:lumMod val="50000"/>
                    </a:schemeClr>
                  </a:solidFill>
                </a:rPr>
                <a:t>Cultural Support/Change</a:t>
              </a:r>
            </a:p>
            <a:p>
              <a:endParaRPr lang="en-US" sz="22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408363" y="5229090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3"/>
                  </a:solidFill>
                </a:rPr>
                <a:t>4</a:t>
              </a:r>
              <a:endParaRPr lang="en-US" dirty="0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5270773" y="5755126"/>
            <a:ext cx="3993971" cy="696435"/>
            <a:chOff x="5306869" y="5755126"/>
            <a:chExt cx="3993971" cy="696435"/>
          </a:xfrm>
        </p:grpSpPr>
        <p:sp>
          <p:nvSpPr>
            <p:cNvPr id="25" name="Oval 24"/>
            <p:cNvSpPr/>
            <p:nvPr/>
          </p:nvSpPr>
          <p:spPr>
            <a:xfrm>
              <a:off x="5306869" y="5863475"/>
              <a:ext cx="588086" cy="588086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  <a:effectLst>
              <a:outerShdw sx="1000" sy="1000" rotWithShape="0">
                <a:srgbClr val="000000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>
                  <a:solidFill>
                    <a:schemeClr val="bg1"/>
                  </a:solidFill>
                </a:ln>
              </a:endParaRPr>
            </a:p>
          </p:txBody>
        </p:sp>
        <p:cxnSp>
          <p:nvCxnSpPr>
            <p:cNvPr id="30" name="Straight Connector 29"/>
            <p:cNvCxnSpPr/>
            <p:nvPr/>
          </p:nvCxnSpPr>
          <p:spPr>
            <a:xfrm>
              <a:off x="5894955" y="6157518"/>
              <a:ext cx="3268296" cy="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  <a:effectLst>
              <a:outerShdw sx="1000" sy="1000" rotWithShape="0">
                <a:srgbClr val="000000"/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5904893" y="5755126"/>
              <a:ext cx="339594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solidFill>
                    <a:schemeClr val="bg1">
                      <a:lumMod val="50000"/>
                    </a:schemeClr>
                  </a:solidFill>
                </a:rPr>
                <a:t>Structured Strategies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444459" y="5982068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3"/>
                  </a:solidFill>
                </a:rPr>
                <a:t>5</a:t>
              </a:r>
              <a:endParaRPr lang="en-US" dirty="0"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033" y="518144"/>
            <a:ext cx="4981075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53875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2246298"/>
            <a:ext cx="329202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dirty="0">
                <a:solidFill>
                  <a:schemeClr val="bg1"/>
                </a:solidFill>
              </a:rPr>
              <a:t>Top 5 </a:t>
            </a:r>
          </a:p>
          <a:p>
            <a:pPr algn="ctr"/>
            <a:r>
              <a:rPr lang="en-US" sz="5000" dirty="0">
                <a:solidFill>
                  <a:schemeClr val="bg1"/>
                </a:solidFill>
              </a:rPr>
              <a:t>Outliers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88372" y="1011226"/>
            <a:ext cx="37632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3"/>
                </a:solidFill>
              </a:rPr>
              <a:t>REACH INDIVIDUALS</a:t>
            </a:r>
          </a:p>
          <a:p>
            <a:endParaRPr lang="en-US" sz="2000" dirty="0"/>
          </a:p>
        </p:txBody>
      </p:sp>
      <p:grpSp>
        <p:nvGrpSpPr>
          <p:cNvPr id="14" name="Group 13"/>
          <p:cNvGrpSpPr/>
          <p:nvPr/>
        </p:nvGrpSpPr>
        <p:grpSpPr>
          <a:xfrm>
            <a:off x="5270773" y="2973763"/>
            <a:ext cx="3856382" cy="710965"/>
            <a:chOff x="5270773" y="2380209"/>
            <a:chExt cx="3856382" cy="710965"/>
          </a:xfrm>
        </p:grpSpPr>
        <p:sp>
          <p:nvSpPr>
            <p:cNvPr id="2" name="Oval 1"/>
            <p:cNvSpPr/>
            <p:nvPr/>
          </p:nvSpPr>
          <p:spPr>
            <a:xfrm>
              <a:off x="5270773" y="2503088"/>
              <a:ext cx="588086" cy="588086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  <a:effectLst>
              <a:outerShdw sx="1000" sy="1000" rotWithShape="0">
                <a:srgbClr val="000000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 dirty="0">
                <a:ln>
                  <a:solidFill>
                    <a:schemeClr val="bg1"/>
                  </a:solidFill>
                </a:ln>
              </a:endParaRPr>
            </a:p>
          </p:txBody>
        </p:sp>
        <p:cxnSp>
          <p:nvCxnSpPr>
            <p:cNvPr id="16" name="Straight Connector 15"/>
            <p:cNvCxnSpPr>
              <a:stCxn id="2" idx="6"/>
            </p:cNvCxnSpPr>
            <p:nvPr/>
          </p:nvCxnSpPr>
          <p:spPr>
            <a:xfrm>
              <a:off x="5858859" y="2797131"/>
              <a:ext cx="3268296" cy="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  <a:effectLst>
              <a:outerShdw sx="1000" sy="1000" rotWithShape="0">
                <a:srgbClr val="000000"/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5868797" y="2380209"/>
              <a:ext cx="27939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bg1">
                      <a:lumMod val="50000"/>
                    </a:schemeClr>
                  </a:solidFill>
                </a:rPr>
                <a:t>Awareness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408363" y="2607608"/>
              <a:ext cx="34176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>
                  <a:solidFill>
                    <a:schemeClr val="accent3"/>
                  </a:solidFill>
                </a:rPr>
                <a:t>1</a:t>
              </a:r>
              <a:endParaRPr lang="en-US" sz="2200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5270773" y="3845893"/>
            <a:ext cx="3856382" cy="830997"/>
            <a:chOff x="5270773" y="3302118"/>
            <a:chExt cx="3856382" cy="830997"/>
          </a:xfrm>
        </p:grpSpPr>
        <p:sp>
          <p:nvSpPr>
            <p:cNvPr id="8" name="Oval 7"/>
            <p:cNvSpPr/>
            <p:nvPr/>
          </p:nvSpPr>
          <p:spPr>
            <a:xfrm>
              <a:off x="5270773" y="3405392"/>
              <a:ext cx="588086" cy="588086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  <a:effectLst>
              <a:outerShdw sx="1000" sy="1000" rotWithShape="0">
                <a:srgbClr val="000000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 dirty="0">
                <a:ln>
                  <a:solidFill>
                    <a:schemeClr val="bg1"/>
                  </a:solidFill>
                </a:ln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5858859" y="3696557"/>
              <a:ext cx="3268296" cy="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  <a:effectLst>
              <a:outerShdw sx="1000" sy="1000" rotWithShape="0">
                <a:srgbClr val="000000"/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>
              <a:off x="5868798" y="3302118"/>
              <a:ext cx="26023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bg1">
                      <a:lumMod val="50000"/>
                    </a:schemeClr>
                  </a:solidFill>
                </a:rPr>
                <a:t>Prevention</a:t>
              </a:r>
            </a:p>
            <a:p>
              <a:endParaRPr lang="en-US" sz="24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408363" y="3521099"/>
              <a:ext cx="34176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>
                  <a:solidFill>
                    <a:schemeClr val="accent3"/>
                  </a:solidFill>
                </a:rPr>
                <a:t>2</a:t>
              </a:r>
              <a:endParaRPr lang="en-US" sz="2200" dirty="0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5270773" y="4679923"/>
            <a:ext cx="3856382" cy="830997"/>
            <a:chOff x="5270773" y="4110675"/>
            <a:chExt cx="3856382" cy="830997"/>
          </a:xfrm>
        </p:grpSpPr>
        <p:sp>
          <p:nvSpPr>
            <p:cNvPr id="9" name="Oval 8"/>
            <p:cNvSpPr/>
            <p:nvPr/>
          </p:nvSpPr>
          <p:spPr>
            <a:xfrm>
              <a:off x="5270773" y="4211071"/>
              <a:ext cx="588086" cy="588086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  <a:effectLst>
              <a:outerShdw sx="1000" sy="1000" rotWithShape="0">
                <a:srgbClr val="000000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 dirty="0">
                <a:ln>
                  <a:solidFill>
                    <a:schemeClr val="bg1"/>
                  </a:solidFill>
                </a:ln>
              </a:endParaRPr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5858859" y="4505114"/>
              <a:ext cx="3268296" cy="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  <a:effectLst>
              <a:outerShdw sx="1000" sy="1000" rotWithShape="0">
                <a:srgbClr val="000000"/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5868798" y="4110675"/>
              <a:ext cx="31828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bg1">
                      <a:lumMod val="50000"/>
                    </a:schemeClr>
                  </a:solidFill>
                </a:rPr>
                <a:t>Timely Intervention</a:t>
              </a:r>
            </a:p>
            <a:p>
              <a:endParaRPr lang="en-US" sz="24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411599" y="4344066"/>
              <a:ext cx="34176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>
                  <a:solidFill>
                    <a:schemeClr val="accent3"/>
                  </a:solidFill>
                </a:rPr>
                <a:t>3</a:t>
              </a:r>
              <a:endParaRPr lang="en-US" sz="2200" dirty="0"/>
            </a:p>
          </p:txBody>
        </p:sp>
      </p:grpSp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012966" y="516836"/>
            <a:ext cx="6066230" cy="609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84593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ThinkstockPhotos-506553862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24928"/>
            <a:ext cx="9155758" cy="6048044"/>
          </a:xfrm>
          <a:prstGeom prst="rect">
            <a:avLst/>
          </a:prstGeom>
        </p:spPr>
      </p:pic>
      <p:sp>
        <p:nvSpPr>
          <p:cNvPr id="10" name="Text Placeholder 3"/>
          <p:cNvSpPr txBox="1">
            <a:spLocks/>
          </p:cNvSpPr>
          <p:nvPr/>
        </p:nvSpPr>
        <p:spPr>
          <a:xfrm>
            <a:off x="1687219" y="1107786"/>
            <a:ext cx="6026609" cy="697498"/>
          </a:xfrm>
          <a:prstGeom prst="rect">
            <a:avLst/>
          </a:prstGeom>
          <a:solidFill>
            <a:srgbClr val="0C1E37"/>
          </a:solidFill>
          <a:ln>
            <a:noFill/>
          </a:ln>
          <a:effectLst/>
        </p:spPr>
        <p:txBody>
          <a:bodyPr vert="horz" wrap="square" lIns="274320" tIns="182880" rIns="91440" bIns="228600" rtlCol="0" anchor="ctr"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35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200" kern="1200">
                <a:solidFill>
                  <a:srgbClr val="4C4C4C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4C4C4C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rgbClr val="4C4C4C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rgbClr val="4C4C4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/>
          </a:p>
        </p:txBody>
      </p:sp>
      <p:sp>
        <p:nvSpPr>
          <p:cNvPr id="11" name="Rectangle 10"/>
          <p:cNvSpPr/>
          <p:nvPr/>
        </p:nvSpPr>
        <p:spPr>
          <a:xfrm>
            <a:off x="2" y="0"/>
            <a:ext cx="9143999" cy="1107786"/>
          </a:xfrm>
          <a:prstGeom prst="rect">
            <a:avLst/>
          </a:prstGeom>
          <a:solidFill>
            <a:srgbClr val="7ABC2B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HealthyOp_Bold_White_CMYK-01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597" y="353729"/>
            <a:ext cx="3562941" cy="580014"/>
          </a:xfrm>
          <a:prstGeom prst="rect">
            <a:avLst/>
          </a:prstGeom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1972033" y="1157102"/>
            <a:ext cx="7089968" cy="5495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500" kern="1200">
                <a:solidFill>
                  <a:srgbClr val="78BE20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3300" dirty="0">
                <a:solidFill>
                  <a:srgbClr val="FFFFFF"/>
                </a:solidFill>
              </a:rPr>
              <a:t>for employers &amp; employees 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idx="4294967295"/>
          </p:nvPr>
        </p:nvSpPr>
        <p:spPr>
          <a:xfrm>
            <a:off x="4102100" y="179388"/>
            <a:ext cx="5041900" cy="838200"/>
          </a:xfrm>
        </p:spPr>
        <p:txBody>
          <a:bodyPr>
            <a:normAutofit/>
          </a:bodyPr>
          <a:lstStyle/>
          <a:p>
            <a:r>
              <a:rPr lang="en-US" sz="3300" dirty="0">
                <a:solidFill>
                  <a:srgbClr val="FFFFFF"/>
                </a:solidFill>
              </a:rPr>
              <a:t>means added value </a:t>
            </a:r>
          </a:p>
        </p:txBody>
      </p:sp>
    </p:spTree>
    <p:extLst>
      <p:ext uri="{BB962C8B-B14F-4D97-AF65-F5344CB8AC3E}">
        <p14:creationId xmlns:p14="http://schemas.microsoft.com/office/powerpoint/2010/main" val="2242314258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hinkstockPhotos-508920952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3699930"/>
            <a:ext cx="9144000" cy="1591733"/>
          </a:xfrm>
        </p:spPr>
        <p:txBody>
          <a:bodyPr/>
          <a:lstStyle/>
          <a:p>
            <a:r>
              <a:rPr lang="en-US" dirty="0"/>
              <a:t>Engagement &amp; Implementation</a:t>
            </a:r>
          </a:p>
        </p:txBody>
      </p:sp>
    </p:spTree>
    <p:extLst>
      <p:ext uri="{BB962C8B-B14F-4D97-AF65-F5344CB8AC3E}">
        <p14:creationId xmlns:p14="http://schemas.microsoft.com/office/powerpoint/2010/main" val="606718789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244462" y="350136"/>
            <a:ext cx="3899538" cy="6363487"/>
          </a:xfrm>
          <a:prstGeom prst="rect">
            <a:avLst/>
          </a:prstGeom>
          <a:solidFill>
            <a:srgbClr val="7ABC2B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747292" y="2206350"/>
            <a:ext cx="8229600" cy="930275"/>
          </a:xfrm>
        </p:spPr>
        <p:txBody>
          <a:bodyPr>
            <a:noAutofit/>
          </a:bodyPr>
          <a:lstStyle/>
          <a:p>
            <a:r>
              <a:rPr lang="en-US" sz="3000" dirty="0">
                <a:solidFill>
                  <a:srgbClr val="FFFFFF"/>
                </a:solidFill>
              </a:rPr>
              <a:t>Why </a:t>
            </a:r>
            <a:r>
              <a:rPr lang="en-US" sz="3000" dirty="0" err="1">
                <a:solidFill>
                  <a:srgbClr val="FFFFFF"/>
                </a:solidFill>
              </a:rPr>
              <a:t>BeWell</a:t>
            </a:r>
            <a:r>
              <a:rPr lang="en-US" sz="3000" dirty="0">
                <a:solidFill>
                  <a:srgbClr val="FFFFFF"/>
                </a:solidFill>
              </a:rPr>
              <a:t>?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747294" y="4032014"/>
            <a:ext cx="3454285" cy="6962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dirty="0">
                <a:solidFill>
                  <a:srgbClr val="FFFFFF"/>
                </a:solidFill>
              </a:rPr>
              <a:t>Why Blue Cross?</a:t>
            </a:r>
          </a:p>
        </p:txBody>
      </p:sp>
      <p:sp>
        <p:nvSpPr>
          <p:cNvPr id="7" name="Rectangle 6"/>
          <p:cNvSpPr/>
          <p:nvPr/>
        </p:nvSpPr>
        <p:spPr>
          <a:xfrm>
            <a:off x="5561074" y="2036460"/>
            <a:ext cx="45719" cy="1270052"/>
          </a:xfrm>
          <a:prstGeom prst="rect">
            <a:avLst/>
          </a:prstGeom>
          <a:solidFill>
            <a:schemeClr val="bg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581788" y="3787373"/>
            <a:ext cx="45719" cy="1270052"/>
          </a:xfrm>
          <a:prstGeom prst="rect">
            <a:avLst/>
          </a:prstGeom>
          <a:solidFill>
            <a:schemeClr val="bg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290" y="654756"/>
            <a:ext cx="5255751" cy="5779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553902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F236D992-6CCA-6D48-8D64-E1CB029267ED}"/>
              </a:ext>
            </a:extLst>
          </p:cNvPr>
          <p:cNvSpPr txBox="1"/>
          <p:nvPr/>
        </p:nvSpPr>
        <p:spPr bwMode="gray">
          <a:xfrm>
            <a:off x="6309208" y="1866123"/>
            <a:ext cx="1530678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cap="all" spc="225" dirty="0">
                <a:solidFill>
                  <a:srgbClr val="003359"/>
                </a:solidFill>
                <a:cs typeface="Arial Narrow" charset="0"/>
              </a:rPr>
              <a:t>Use Our Data and yours </a:t>
            </a:r>
            <a:br>
              <a:rPr lang="en-US" sz="1400" b="1" cap="all" spc="225" dirty="0">
                <a:solidFill>
                  <a:srgbClr val="003359"/>
                </a:solidFill>
                <a:cs typeface="Arial Narrow" charset="0"/>
              </a:rPr>
            </a:br>
            <a:r>
              <a:rPr lang="en-US" sz="1400" dirty="0">
                <a:solidFill>
                  <a:srgbClr val="003359"/>
                </a:solidFill>
                <a:cs typeface="Arial Narrow" charset="0"/>
              </a:rPr>
              <a:t>to precisely identify </a:t>
            </a:r>
            <a:br>
              <a:rPr lang="en-US" sz="1400" dirty="0">
                <a:solidFill>
                  <a:srgbClr val="003359"/>
                </a:solidFill>
                <a:cs typeface="Arial Narrow" charset="0"/>
              </a:rPr>
            </a:br>
            <a:r>
              <a:rPr lang="en-US" sz="1400" dirty="0">
                <a:solidFill>
                  <a:srgbClr val="003359"/>
                </a:solidFill>
                <a:cs typeface="Arial Narrow" charset="0"/>
              </a:rPr>
              <a:t>the best opportunities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E0D88BC-E36B-0640-B444-C6528453D587}"/>
              </a:ext>
            </a:extLst>
          </p:cNvPr>
          <p:cNvSpPr txBox="1"/>
          <p:nvPr/>
        </p:nvSpPr>
        <p:spPr bwMode="gray">
          <a:xfrm>
            <a:off x="6206622" y="4523154"/>
            <a:ext cx="1533458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cap="all" spc="225" dirty="0">
                <a:solidFill>
                  <a:srgbClr val="003359"/>
                </a:solidFill>
                <a:cs typeface="Arial Narrow" charset="0"/>
              </a:rPr>
              <a:t>Guide </a:t>
            </a:r>
          </a:p>
          <a:p>
            <a:pPr algn="ctr"/>
            <a:r>
              <a:rPr lang="en-US" sz="1400" dirty="0">
                <a:solidFill>
                  <a:srgbClr val="003359"/>
                </a:solidFill>
                <a:cs typeface="Arial Narrow" charset="0"/>
              </a:rPr>
              <a:t>employees with the right messages </a:t>
            </a:r>
            <a:br>
              <a:rPr lang="en-US" sz="1400" dirty="0">
                <a:solidFill>
                  <a:srgbClr val="003359"/>
                </a:solidFill>
                <a:cs typeface="Arial Narrow" charset="0"/>
              </a:rPr>
            </a:br>
            <a:r>
              <a:rPr lang="en-US" sz="1400" dirty="0">
                <a:solidFill>
                  <a:srgbClr val="003359"/>
                </a:solidFill>
                <a:cs typeface="Arial Narrow" charset="0"/>
              </a:rPr>
              <a:t>and the right navigational support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AFB1FA9-AD52-444A-ACF6-BA0D46524EB7}"/>
              </a:ext>
            </a:extLst>
          </p:cNvPr>
          <p:cNvSpPr txBox="1"/>
          <p:nvPr/>
        </p:nvSpPr>
        <p:spPr bwMode="gray">
          <a:xfrm>
            <a:off x="4828392" y="3402706"/>
            <a:ext cx="1645032" cy="9910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cap="all" spc="225" dirty="0">
                <a:solidFill>
                  <a:srgbClr val="003359"/>
                </a:solidFill>
                <a:cs typeface="Arial Narrow" charset="0"/>
              </a:rPr>
              <a:t>measure</a:t>
            </a:r>
            <a:r>
              <a:rPr lang="en-US" sz="1400" b="1" spc="225" dirty="0">
                <a:solidFill>
                  <a:srgbClr val="003359"/>
                </a:solidFill>
                <a:cs typeface="Arial Narrow" charset="0"/>
              </a:rPr>
              <a:t> </a:t>
            </a:r>
          </a:p>
          <a:p>
            <a:pPr algn="ctr">
              <a:lnSpc>
                <a:spcPct val="90000"/>
              </a:lnSpc>
            </a:pPr>
            <a:r>
              <a:rPr lang="en-US" sz="1400" dirty="0">
                <a:solidFill>
                  <a:srgbClr val="003359"/>
                </a:solidFill>
                <a:cs typeface="Arial Narrow" charset="0"/>
              </a:rPr>
              <a:t>defined outcomes, </a:t>
            </a:r>
            <a:br>
              <a:rPr lang="en-US" sz="1400" dirty="0">
                <a:solidFill>
                  <a:srgbClr val="003359"/>
                </a:solidFill>
                <a:cs typeface="Arial Narrow" charset="0"/>
              </a:rPr>
            </a:br>
            <a:r>
              <a:rPr lang="en-US" sz="1400" dirty="0">
                <a:solidFill>
                  <a:srgbClr val="003359"/>
                </a:solidFill>
                <a:cs typeface="Arial Narrow" charset="0"/>
              </a:rPr>
              <a:t>behavior changes and employee feedback </a:t>
            </a:r>
          </a:p>
        </p:txBody>
      </p:sp>
      <p:sp>
        <p:nvSpPr>
          <p:cNvPr id="10" name="Freeform 6"/>
          <p:cNvSpPr>
            <a:spLocks/>
          </p:cNvSpPr>
          <p:nvPr/>
        </p:nvSpPr>
        <p:spPr bwMode="gray">
          <a:xfrm>
            <a:off x="7802283" y="4523154"/>
            <a:ext cx="923751" cy="1052561"/>
          </a:xfrm>
          <a:custGeom>
            <a:avLst/>
            <a:gdLst>
              <a:gd name="T0" fmla="*/ 411 w 411"/>
              <a:gd name="T1" fmla="*/ 8 h 469"/>
              <a:gd name="T2" fmla="*/ 376 w 411"/>
              <a:gd name="T3" fmla="*/ 0 h 469"/>
              <a:gd name="T4" fmla="*/ 66 w 411"/>
              <a:gd name="T5" fmla="*/ 411 h 469"/>
              <a:gd name="T6" fmla="*/ 54 w 411"/>
              <a:gd name="T7" fmla="*/ 385 h 469"/>
              <a:gd name="T8" fmla="*/ 0 w 411"/>
              <a:gd name="T9" fmla="*/ 461 h 469"/>
              <a:gd name="T10" fmla="*/ 93 w 411"/>
              <a:gd name="T11" fmla="*/ 469 h 469"/>
              <a:gd name="T12" fmla="*/ 81 w 411"/>
              <a:gd name="T13" fmla="*/ 443 h 469"/>
              <a:gd name="T14" fmla="*/ 411 w 411"/>
              <a:gd name="T15" fmla="*/ 8 h 4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1" h="469">
                <a:moveTo>
                  <a:pt x="411" y="8"/>
                </a:moveTo>
                <a:cubicBezTo>
                  <a:pt x="376" y="0"/>
                  <a:pt x="376" y="0"/>
                  <a:pt x="376" y="0"/>
                </a:cubicBezTo>
                <a:cubicBezTo>
                  <a:pt x="336" y="175"/>
                  <a:pt x="223" y="324"/>
                  <a:pt x="66" y="411"/>
                </a:cubicBezTo>
                <a:cubicBezTo>
                  <a:pt x="54" y="385"/>
                  <a:pt x="54" y="385"/>
                  <a:pt x="54" y="385"/>
                </a:cubicBezTo>
                <a:cubicBezTo>
                  <a:pt x="0" y="461"/>
                  <a:pt x="0" y="461"/>
                  <a:pt x="0" y="461"/>
                </a:cubicBezTo>
                <a:cubicBezTo>
                  <a:pt x="93" y="469"/>
                  <a:pt x="93" y="469"/>
                  <a:pt x="93" y="469"/>
                </a:cubicBezTo>
                <a:cubicBezTo>
                  <a:pt x="81" y="443"/>
                  <a:pt x="81" y="443"/>
                  <a:pt x="81" y="443"/>
                </a:cubicBezTo>
                <a:cubicBezTo>
                  <a:pt x="248" y="352"/>
                  <a:pt x="368" y="194"/>
                  <a:pt x="411" y="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8"/>
          <p:cNvSpPr>
            <a:spLocks/>
          </p:cNvSpPr>
          <p:nvPr/>
        </p:nvSpPr>
        <p:spPr bwMode="gray">
          <a:xfrm>
            <a:off x="5225826" y="4449658"/>
            <a:ext cx="980796" cy="1024960"/>
          </a:xfrm>
          <a:custGeom>
            <a:avLst/>
            <a:gdLst>
              <a:gd name="T0" fmla="*/ 61 w 437"/>
              <a:gd name="T1" fmla="*/ 71 h 456"/>
              <a:gd name="T2" fmla="*/ 88 w 437"/>
              <a:gd name="T3" fmla="*/ 61 h 456"/>
              <a:gd name="T4" fmla="*/ 17 w 437"/>
              <a:gd name="T5" fmla="*/ 0 h 456"/>
              <a:gd name="T6" fmla="*/ 0 w 437"/>
              <a:gd name="T7" fmla="*/ 92 h 456"/>
              <a:gd name="T8" fmla="*/ 27 w 437"/>
              <a:gd name="T9" fmla="*/ 82 h 456"/>
              <a:gd name="T10" fmla="*/ 425 w 437"/>
              <a:gd name="T11" fmla="*/ 456 h 456"/>
              <a:gd name="T12" fmla="*/ 437 w 437"/>
              <a:gd name="T13" fmla="*/ 422 h 456"/>
              <a:gd name="T14" fmla="*/ 61 w 437"/>
              <a:gd name="T15" fmla="*/ 71 h 4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37" h="456">
                <a:moveTo>
                  <a:pt x="61" y="71"/>
                </a:moveTo>
                <a:cubicBezTo>
                  <a:pt x="88" y="61"/>
                  <a:pt x="88" y="61"/>
                  <a:pt x="88" y="61"/>
                </a:cubicBezTo>
                <a:cubicBezTo>
                  <a:pt x="17" y="0"/>
                  <a:pt x="17" y="0"/>
                  <a:pt x="17" y="0"/>
                </a:cubicBezTo>
                <a:cubicBezTo>
                  <a:pt x="0" y="92"/>
                  <a:pt x="0" y="92"/>
                  <a:pt x="0" y="92"/>
                </a:cubicBezTo>
                <a:cubicBezTo>
                  <a:pt x="27" y="82"/>
                  <a:pt x="27" y="82"/>
                  <a:pt x="27" y="82"/>
                </a:cubicBezTo>
                <a:cubicBezTo>
                  <a:pt x="100" y="258"/>
                  <a:pt x="245" y="394"/>
                  <a:pt x="425" y="456"/>
                </a:cubicBezTo>
                <a:cubicBezTo>
                  <a:pt x="437" y="422"/>
                  <a:pt x="437" y="422"/>
                  <a:pt x="437" y="422"/>
                </a:cubicBezTo>
                <a:cubicBezTo>
                  <a:pt x="267" y="364"/>
                  <a:pt x="131" y="236"/>
                  <a:pt x="61" y="7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10"/>
          <p:cNvSpPr>
            <a:spLocks/>
          </p:cNvSpPr>
          <p:nvPr/>
        </p:nvSpPr>
        <p:spPr bwMode="gray">
          <a:xfrm>
            <a:off x="5450005" y="2071002"/>
            <a:ext cx="989996" cy="1008398"/>
          </a:xfrm>
          <a:custGeom>
            <a:avLst/>
            <a:gdLst>
              <a:gd name="T0" fmla="*/ 441 w 441"/>
              <a:gd name="T1" fmla="*/ 14 h 449"/>
              <a:gd name="T2" fmla="*/ 349 w 441"/>
              <a:gd name="T3" fmla="*/ 0 h 449"/>
              <a:gd name="T4" fmla="*/ 360 w 441"/>
              <a:gd name="T5" fmla="*/ 27 h 449"/>
              <a:gd name="T6" fmla="*/ 0 w 441"/>
              <a:gd name="T7" fmla="*/ 438 h 449"/>
              <a:gd name="T8" fmla="*/ 35 w 441"/>
              <a:gd name="T9" fmla="*/ 449 h 449"/>
              <a:gd name="T10" fmla="*/ 373 w 441"/>
              <a:gd name="T11" fmla="*/ 60 h 449"/>
              <a:gd name="T12" fmla="*/ 383 w 441"/>
              <a:gd name="T13" fmla="*/ 87 h 449"/>
              <a:gd name="T14" fmla="*/ 441 w 441"/>
              <a:gd name="T15" fmla="*/ 14 h 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41" h="449">
                <a:moveTo>
                  <a:pt x="441" y="14"/>
                </a:moveTo>
                <a:cubicBezTo>
                  <a:pt x="349" y="0"/>
                  <a:pt x="349" y="0"/>
                  <a:pt x="349" y="0"/>
                </a:cubicBezTo>
                <a:cubicBezTo>
                  <a:pt x="360" y="27"/>
                  <a:pt x="360" y="27"/>
                  <a:pt x="360" y="27"/>
                </a:cubicBezTo>
                <a:cubicBezTo>
                  <a:pt x="187" y="107"/>
                  <a:pt x="56" y="256"/>
                  <a:pt x="0" y="438"/>
                </a:cubicBezTo>
                <a:cubicBezTo>
                  <a:pt x="35" y="449"/>
                  <a:pt x="35" y="449"/>
                  <a:pt x="35" y="449"/>
                </a:cubicBezTo>
                <a:cubicBezTo>
                  <a:pt x="87" y="277"/>
                  <a:pt x="210" y="136"/>
                  <a:pt x="373" y="60"/>
                </a:cubicBezTo>
                <a:cubicBezTo>
                  <a:pt x="383" y="87"/>
                  <a:pt x="383" y="87"/>
                  <a:pt x="383" y="87"/>
                </a:cubicBezTo>
                <a:lnTo>
                  <a:pt x="441" y="1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11"/>
          <p:cNvSpPr>
            <a:spLocks/>
          </p:cNvSpPr>
          <p:nvPr/>
        </p:nvSpPr>
        <p:spPr bwMode="gray">
          <a:xfrm>
            <a:off x="7710984" y="2075928"/>
            <a:ext cx="940313" cy="1070963"/>
          </a:xfrm>
          <a:custGeom>
            <a:avLst/>
            <a:gdLst>
              <a:gd name="T0" fmla="*/ 392 w 419"/>
              <a:gd name="T1" fmla="*/ 394 h 477"/>
              <a:gd name="T2" fmla="*/ 14 w 419"/>
              <a:gd name="T3" fmla="*/ 0 h 477"/>
              <a:gd name="T4" fmla="*/ 0 w 419"/>
              <a:gd name="T5" fmla="*/ 33 h 477"/>
              <a:gd name="T6" fmla="*/ 357 w 419"/>
              <a:gd name="T7" fmla="*/ 404 h 477"/>
              <a:gd name="T8" fmla="*/ 330 w 419"/>
              <a:gd name="T9" fmla="*/ 412 h 477"/>
              <a:gd name="T10" fmla="*/ 397 w 419"/>
              <a:gd name="T11" fmla="*/ 477 h 477"/>
              <a:gd name="T12" fmla="*/ 419 w 419"/>
              <a:gd name="T13" fmla="*/ 386 h 477"/>
              <a:gd name="T14" fmla="*/ 392 w 419"/>
              <a:gd name="T15" fmla="*/ 394 h 4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9" h="477">
                <a:moveTo>
                  <a:pt x="392" y="394"/>
                </a:moveTo>
                <a:cubicBezTo>
                  <a:pt x="327" y="215"/>
                  <a:pt x="190" y="71"/>
                  <a:pt x="14" y="0"/>
                </a:cubicBezTo>
                <a:cubicBezTo>
                  <a:pt x="0" y="33"/>
                  <a:pt x="0" y="33"/>
                  <a:pt x="0" y="33"/>
                </a:cubicBezTo>
                <a:cubicBezTo>
                  <a:pt x="167" y="101"/>
                  <a:pt x="296" y="235"/>
                  <a:pt x="357" y="404"/>
                </a:cubicBezTo>
                <a:cubicBezTo>
                  <a:pt x="330" y="412"/>
                  <a:pt x="330" y="412"/>
                  <a:pt x="330" y="412"/>
                </a:cubicBezTo>
                <a:cubicBezTo>
                  <a:pt x="397" y="477"/>
                  <a:pt x="397" y="477"/>
                  <a:pt x="397" y="477"/>
                </a:cubicBezTo>
                <a:cubicBezTo>
                  <a:pt x="419" y="386"/>
                  <a:pt x="419" y="386"/>
                  <a:pt x="419" y="386"/>
                </a:cubicBezTo>
                <a:lnTo>
                  <a:pt x="392" y="39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 bwMode="gray">
          <a:xfrm>
            <a:off x="8085854" y="3906922"/>
            <a:ext cx="659749" cy="4039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F08E3F3-521F-F642-B4AF-14C948AC9771}"/>
              </a:ext>
            </a:extLst>
          </p:cNvPr>
          <p:cNvSpPr txBox="1"/>
          <p:nvPr/>
        </p:nvSpPr>
        <p:spPr bwMode="gray">
          <a:xfrm>
            <a:off x="7551350" y="3225613"/>
            <a:ext cx="1581023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cap="all" spc="225" dirty="0">
                <a:solidFill>
                  <a:srgbClr val="003359"/>
                </a:solidFill>
                <a:cs typeface="Arial Narrow" charset="0"/>
              </a:rPr>
              <a:t>implement </a:t>
            </a:r>
          </a:p>
          <a:p>
            <a:pPr algn="ctr"/>
            <a:r>
              <a:rPr lang="en-US" sz="1400" dirty="0">
                <a:solidFill>
                  <a:srgbClr val="003359"/>
                </a:solidFill>
                <a:cs typeface="Arial Narrow" charset="0"/>
              </a:rPr>
              <a:t>programs and solutions that best support employees’ individual health needs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6E11BE1-8182-5C48-BCE1-338F6DC18AFB}"/>
              </a:ext>
            </a:extLst>
          </p:cNvPr>
          <p:cNvSpPr/>
          <p:nvPr/>
        </p:nvSpPr>
        <p:spPr bwMode="gray">
          <a:xfrm>
            <a:off x="4610960" y="857250"/>
            <a:ext cx="4533040" cy="731520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1600" b="1" spc="50" dirty="0">
                <a:solidFill>
                  <a:schemeClr val="bg1"/>
                </a:solidFill>
                <a:latin typeface="+mj-lt"/>
                <a:cs typeface="Arial Narrow" charset="0"/>
              </a:rPr>
              <a:t>Use data to identify needs </a:t>
            </a:r>
            <a:br>
              <a:rPr lang="en-US" sz="1600" b="1" spc="50" dirty="0">
                <a:solidFill>
                  <a:schemeClr val="bg1"/>
                </a:solidFill>
                <a:latin typeface="+mj-lt"/>
                <a:cs typeface="Arial Narrow" charset="0"/>
              </a:rPr>
            </a:br>
            <a:r>
              <a:rPr lang="en-US" sz="1600" b="1" spc="50" dirty="0">
                <a:solidFill>
                  <a:schemeClr val="bg1"/>
                </a:solidFill>
                <a:latin typeface="+mj-lt"/>
                <a:cs typeface="Arial Narrow" charset="0"/>
              </a:rPr>
              <a:t>and engagement strategies</a:t>
            </a:r>
          </a:p>
        </p:txBody>
      </p:sp>
      <p:grpSp>
        <p:nvGrpSpPr>
          <p:cNvPr id="59" name="Group 58"/>
          <p:cNvGrpSpPr/>
          <p:nvPr/>
        </p:nvGrpSpPr>
        <p:grpSpPr bwMode="gray">
          <a:xfrm>
            <a:off x="6577856" y="3449151"/>
            <a:ext cx="819844" cy="718920"/>
            <a:chOff x="6492520" y="2400301"/>
            <a:chExt cx="819844" cy="718920"/>
          </a:xfrm>
        </p:grpSpPr>
        <p:grpSp>
          <p:nvGrpSpPr>
            <p:cNvPr id="14" name="Group 13"/>
            <p:cNvGrpSpPr/>
            <p:nvPr/>
          </p:nvGrpSpPr>
          <p:grpSpPr bwMode="gray">
            <a:xfrm>
              <a:off x="6492520" y="2400301"/>
              <a:ext cx="819844" cy="718920"/>
              <a:chOff x="6578247" y="2475474"/>
              <a:chExt cx="648389" cy="568573"/>
            </a:xfrm>
          </p:grpSpPr>
          <p:sp>
            <p:nvSpPr>
              <p:cNvPr id="38" name="Line 24"/>
              <p:cNvSpPr>
                <a:spLocks noChangeShapeType="1"/>
              </p:cNvSpPr>
              <p:nvPr/>
            </p:nvSpPr>
            <p:spPr bwMode="gray">
              <a:xfrm>
                <a:off x="6792582" y="2577108"/>
                <a:ext cx="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" name="Line 25"/>
              <p:cNvSpPr>
                <a:spLocks noChangeShapeType="1"/>
              </p:cNvSpPr>
              <p:nvPr/>
            </p:nvSpPr>
            <p:spPr bwMode="gray">
              <a:xfrm>
                <a:off x="6792582" y="2577108"/>
                <a:ext cx="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" name="Freeform 26"/>
              <p:cNvSpPr>
                <a:spLocks/>
              </p:cNvSpPr>
              <p:nvPr/>
            </p:nvSpPr>
            <p:spPr bwMode="gray">
              <a:xfrm>
                <a:off x="6578247" y="2475474"/>
                <a:ext cx="648389" cy="506694"/>
              </a:xfrm>
              <a:custGeom>
                <a:avLst/>
                <a:gdLst>
                  <a:gd name="T0" fmla="*/ 106 w 106"/>
                  <a:gd name="T1" fmla="*/ 69 h 75"/>
                  <a:gd name="T2" fmla="*/ 100 w 106"/>
                  <a:gd name="T3" fmla="*/ 75 h 75"/>
                  <a:gd name="T4" fmla="*/ 6 w 106"/>
                  <a:gd name="T5" fmla="*/ 75 h 75"/>
                  <a:gd name="T6" fmla="*/ 0 w 106"/>
                  <a:gd name="T7" fmla="*/ 69 h 75"/>
                  <a:gd name="T8" fmla="*/ 0 w 106"/>
                  <a:gd name="T9" fmla="*/ 6 h 75"/>
                  <a:gd name="T10" fmla="*/ 6 w 106"/>
                  <a:gd name="T11" fmla="*/ 0 h 75"/>
                  <a:gd name="T12" fmla="*/ 100 w 106"/>
                  <a:gd name="T13" fmla="*/ 0 h 75"/>
                  <a:gd name="T14" fmla="*/ 106 w 106"/>
                  <a:gd name="T15" fmla="*/ 6 h 75"/>
                  <a:gd name="T16" fmla="*/ 106 w 106"/>
                  <a:gd name="T17" fmla="*/ 69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6" h="75">
                    <a:moveTo>
                      <a:pt x="106" y="69"/>
                    </a:moveTo>
                    <a:cubicBezTo>
                      <a:pt x="106" y="72"/>
                      <a:pt x="103" y="75"/>
                      <a:pt x="100" y="75"/>
                    </a:cubicBezTo>
                    <a:cubicBezTo>
                      <a:pt x="6" y="75"/>
                      <a:pt x="6" y="75"/>
                      <a:pt x="6" y="75"/>
                    </a:cubicBezTo>
                    <a:cubicBezTo>
                      <a:pt x="2" y="75"/>
                      <a:pt x="0" y="72"/>
                      <a:pt x="0" y="69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3"/>
                      <a:pt x="2" y="0"/>
                      <a:pt x="6" y="0"/>
                    </a:cubicBezTo>
                    <a:cubicBezTo>
                      <a:pt x="100" y="0"/>
                      <a:pt x="100" y="0"/>
                      <a:pt x="100" y="0"/>
                    </a:cubicBezTo>
                    <a:cubicBezTo>
                      <a:pt x="103" y="0"/>
                      <a:pt x="106" y="3"/>
                      <a:pt x="106" y="6"/>
                    </a:cubicBezTo>
                    <a:lnTo>
                      <a:pt x="106" y="69"/>
                    </a:lnTo>
                    <a:close/>
                  </a:path>
                </a:pathLst>
              </a:custGeom>
              <a:noFill/>
              <a:ln w="19050">
                <a:solidFill>
                  <a:schemeClr val="accent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" name="Freeform 27"/>
              <p:cNvSpPr>
                <a:spLocks/>
              </p:cNvSpPr>
              <p:nvPr/>
            </p:nvSpPr>
            <p:spPr bwMode="gray">
              <a:xfrm>
                <a:off x="6783166" y="3013556"/>
                <a:ext cx="238550" cy="30491"/>
              </a:xfrm>
              <a:custGeom>
                <a:avLst/>
                <a:gdLst>
                  <a:gd name="T0" fmla="*/ 39 w 39"/>
                  <a:gd name="T1" fmla="*/ 5 h 5"/>
                  <a:gd name="T2" fmla="*/ 36 w 39"/>
                  <a:gd name="T3" fmla="*/ 5 h 5"/>
                  <a:gd name="T4" fmla="*/ 2 w 39"/>
                  <a:gd name="T5" fmla="*/ 5 h 5"/>
                  <a:gd name="T6" fmla="*/ 0 w 39"/>
                  <a:gd name="T7" fmla="*/ 5 h 5"/>
                  <a:gd name="T8" fmla="*/ 0 w 39"/>
                  <a:gd name="T9" fmla="*/ 0 h 5"/>
                  <a:gd name="T10" fmla="*/ 2 w 39"/>
                  <a:gd name="T11" fmla="*/ 0 h 5"/>
                  <a:gd name="T12" fmla="*/ 36 w 39"/>
                  <a:gd name="T13" fmla="*/ 0 h 5"/>
                  <a:gd name="T14" fmla="*/ 39 w 39"/>
                  <a:gd name="T15" fmla="*/ 0 h 5"/>
                  <a:gd name="T16" fmla="*/ 39 w 39"/>
                  <a:gd name="T1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9" h="5">
                    <a:moveTo>
                      <a:pt x="39" y="5"/>
                    </a:moveTo>
                    <a:cubicBezTo>
                      <a:pt x="39" y="5"/>
                      <a:pt x="38" y="5"/>
                      <a:pt x="36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1" y="5"/>
                      <a:pt x="0" y="5"/>
                      <a:pt x="0" y="5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38" y="0"/>
                      <a:pt x="39" y="0"/>
                      <a:pt x="39" y="0"/>
                    </a:cubicBezTo>
                    <a:lnTo>
                      <a:pt x="39" y="5"/>
                    </a:lnTo>
                    <a:close/>
                  </a:path>
                </a:pathLst>
              </a:custGeom>
              <a:noFill/>
              <a:ln w="19050">
                <a:solidFill>
                  <a:schemeClr val="accent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" name="Freeform 28"/>
              <p:cNvSpPr>
                <a:spLocks/>
              </p:cNvSpPr>
              <p:nvPr/>
            </p:nvSpPr>
            <p:spPr bwMode="gray">
              <a:xfrm>
                <a:off x="6619948" y="2515156"/>
                <a:ext cx="564987" cy="355894"/>
              </a:xfrm>
              <a:custGeom>
                <a:avLst/>
                <a:gdLst>
                  <a:gd name="T0" fmla="*/ 97 w 97"/>
                  <a:gd name="T1" fmla="*/ 51 h 55"/>
                  <a:gd name="T2" fmla="*/ 92 w 97"/>
                  <a:gd name="T3" fmla="*/ 55 h 55"/>
                  <a:gd name="T4" fmla="*/ 6 w 97"/>
                  <a:gd name="T5" fmla="*/ 55 h 55"/>
                  <a:gd name="T6" fmla="*/ 0 w 97"/>
                  <a:gd name="T7" fmla="*/ 51 h 55"/>
                  <a:gd name="T8" fmla="*/ 0 w 97"/>
                  <a:gd name="T9" fmla="*/ 4 h 55"/>
                  <a:gd name="T10" fmla="*/ 6 w 97"/>
                  <a:gd name="T11" fmla="*/ 0 h 55"/>
                  <a:gd name="T12" fmla="*/ 92 w 97"/>
                  <a:gd name="T13" fmla="*/ 0 h 55"/>
                  <a:gd name="T14" fmla="*/ 97 w 97"/>
                  <a:gd name="T15" fmla="*/ 4 h 55"/>
                  <a:gd name="T16" fmla="*/ 97 w 97"/>
                  <a:gd name="T17" fmla="*/ 51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7" h="55">
                    <a:moveTo>
                      <a:pt x="97" y="51"/>
                    </a:moveTo>
                    <a:cubicBezTo>
                      <a:pt x="97" y="53"/>
                      <a:pt x="95" y="55"/>
                      <a:pt x="92" y="55"/>
                    </a:cubicBezTo>
                    <a:cubicBezTo>
                      <a:pt x="6" y="55"/>
                      <a:pt x="6" y="55"/>
                      <a:pt x="6" y="55"/>
                    </a:cubicBezTo>
                    <a:cubicBezTo>
                      <a:pt x="3" y="55"/>
                      <a:pt x="0" y="53"/>
                      <a:pt x="0" y="51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3" y="0"/>
                      <a:pt x="6" y="0"/>
                    </a:cubicBezTo>
                    <a:cubicBezTo>
                      <a:pt x="92" y="0"/>
                      <a:pt x="92" y="0"/>
                      <a:pt x="92" y="0"/>
                    </a:cubicBezTo>
                    <a:cubicBezTo>
                      <a:pt x="95" y="0"/>
                      <a:pt x="97" y="2"/>
                      <a:pt x="97" y="4"/>
                    </a:cubicBezTo>
                    <a:lnTo>
                      <a:pt x="97" y="51"/>
                    </a:ln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chemeClr val="accent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58" name="Freeform 13"/>
            <p:cNvSpPr>
              <a:spLocks noEditPoints="1"/>
            </p:cNvSpPr>
            <p:nvPr/>
          </p:nvSpPr>
          <p:spPr bwMode="gray">
            <a:xfrm>
              <a:off x="6702426" y="2524125"/>
              <a:ext cx="400050" cy="307975"/>
            </a:xfrm>
            <a:custGeom>
              <a:avLst/>
              <a:gdLst>
                <a:gd name="T0" fmla="*/ 53 w 252"/>
                <a:gd name="T1" fmla="*/ 194 h 194"/>
                <a:gd name="T2" fmla="*/ 74 w 252"/>
                <a:gd name="T3" fmla="*/ 194 h 194"/>
                <a:gd name="T4" fmla="*/ 116 w 252"/>
                <a:gd name="T5" fmla="*/ 194 h 194"/>
                <a:gd name="T6" fmla="*/ 137 w 252"/>
                <a:gd name="T7" fmla="*/ 194 h 194"/>
                <a:gd name="T8" fmla="*/ 179 w 252"/>
                <a:gd name="T9" fmla="*/ 194 h 194"/>
                <a:gd name="T10" fmla="*/ 200 w 252"/>
                <a:gd name="T11" fmla="*/ 194 h 194"/>
                <a:gd name="T12" fmla="*/ 242 w 252"/>
                <a:gd name="T13" fmla="*/ 194 h 194"/>
                <a:gd name="T14" fmla="*/ 252 w 252"/>
                <a:gd name="T15" fmla="*/ 194 h 194"/>
                <a:gd name="T16" fmla="*/ 252 w 252"/>
                <a:gd name="T17" fmla="*/ 186 h 194"/>
                <a:gd name="T18" fmla="*/ 242 w 252"/>
                <a:gd name="T19" fmla="*/ 186 h 194"/>
                <a:gd name="T20" fmla="*/ 242 w 252"/>
                <a:gd name="T21" fmla="*/ 0 h 194"/>
                <a:gd name="T22" fmla="*/ 200 w 252"/>
                <a:gd name="T23" fmla="*/ 0 h 194"/>
                <a:gd name="T24" fmla="*/ 200 w 252"/>
                <a:gd name="T25" fmla="*/ 186 h 194"/>
                <a:gd name="T26" fmla="*/ 179 w 252"/>
                <a:gd name="T27" fmla="*/ 186 h 194"/>
                <a:gd name="T28" fmla="*/ 179 w 252"/>
                <a:gd name="T29" fmla="*/ 41 h 194"/>
                <a:gd name="T30" fmla="*/ 137 w 252"/>
                <a:gd name="T31" fmla="*/ 41 h 194"/>
                <a:gd name="T32" fmla="*/ 137 w 252"/>
                <a:gd name="T33" fmla="*/ 186 h 194"/>
                <a:gd name="T34" fmla="*/ 116 w 252"/>
                <a:gd name="T35" fmla="*/ 186 h 194"/>
                <a:gd name="T36" fmla="*/ 116 w 252"/>
                <a:gd name="T37" fmla="*/ 81 h 194"/>
                <a:gd name="T38" fmla="*/ 74 w 252"/>
                <a:gd name="T39" fmla="*/ 81 h 194"/>
                <a:gd name="T40" fmla="*/ 74 w 252"/>
                <a:gd name="T41" fmla="*/ 186 h 194"/>
                <a:gd name="T42" fmla="*/ 53 w 252"/>
                <a:gd name="T43" fmla="*/ 186 h 194"/>
                <a:gd name="T44" fmla="*/ 53 w 252"/>
                <a:gd name="T45" fmla="*/ 121 h 194"/>
                <a:gd name="T46" fmla="*/ 11 w 252"/>
                <a:gd name="T47" fmla="*/ 121 h 194"/>
                <a:gd name="T48" fmla="*/ 11 w 252"/>
                <a:gd name="T49" fmla="*/ 186 h 194"/>
                <a:gd name="T50" fmla="*/ 0 w 252"/>
                <a:gd name="T51" fmla="*/ 186 h 194"/>
                <a:gd name="T52" fmla="*/ 0 w 252"/>
                <a:gd name="T53" fmla="*/ 194 h 194"/>
                <a:gd name="T54" fmla="*/ 11 w 252"/>
                <a:gd name="T55" fmla="*/ 194 h 194"/>
                <a:gd name="T56" fmla="*/ 53 w 252"/>
                <a:gd name="T57" fmla="*/ 194 h 194"/>
                <a:gd name="T58" fmla="*/ 210 w 252"/>
                <a:gd name="T59" fmla="*/ 8 h 194"/>
                <a:gd name="T60" fmla="*/ 231 w 252"/>
                <a:gd name="T61" fmla="*/ 8 h 194"/>
                <a:gd name="T62" fmla="*/ 231 w 252"/>
                <a:gd name="T63" fmla="*/ 186 h 194"/>
                <a:gd name="T64" fmla="*/ 210 w 252"/>
                <a:gd name="T65" fmla="*/ 186 h 194"/>
                <a:gd name="T66" fmla="*/ 210 w 252"/>
                <a:gd name="T67" fmla="*/ 8 h 194"/>
                <a:gd name="T68" fmla="*/ 147 w 252"/>
                <a:gd name="T69" fmla="*/ 49 h 194"/>
                <a:gd name="T70" fmla="*/ 168 w 252"/>
                <a:gd name="T71" fmla="*/ 49 h 194"/>
                <a:gd name="T72" fmla="*/ 168 w 252"/>
                <a:gd name="T73" fmla="*/ 186 h 194"/>
                <a:gd name="T74" fmla="*/ 147 w 252"/>
                <a:gd name="T75" fmla="*/ 186 h 194"/>
                <a:gd name="T76" fmla="*/ 147 w 252"/>
                <a:gd name="T77" fmla="*/ 49 h 194"/>
                <a:gd name="T78" fmla="*/ 84 w 252"/>
                <a:gd name="T79" fmla="*/ 89 h 194"/>
                <a:gd name="T80" fmla="*/ 105 w 252"/>
                <a:gd name="T81" fmla="*/ 89 h 194"/>
                <a:gd name="T82" fmla="*/ 105 w 252"/>
                <a:gd name="T83" fmla="*/ 186 h 194"/>
                <a:gd name="T84" fmla="*/ 84 w 252"/>
                <a:gd name="T85" fmla="*/ 186 h 194"/>
                <a:gd name="T86" fmla="*/ 84 w 252"/>
                <a:gd name="T87" fmla="*/ 89 h 194"/>
                <a:gd name="T88" fmla="*/ 21 w 252"/>
                <a:gd name="T89" fmla="*/ 129 h 194"/>
                <a:gd name="T90" fmla="*/ 42 w 252"/>
                <a:gd name="T91" fmla="*/ 129 h 194"/>
                <a:gd name="T92" fmla="*/ 42 w 252"/>
                <a:gd name="T93" fmla="*/ 186 h 194"/>
                <a:gd name="T94" fmla="*/ 21 w 252"/>
                <a:gd name="T95" fmla="*/ 186 h 194"/>
                <a:gd name="T96" fmla="*/ 21 w 252"/>
                <a:gd name="T97" fmla="*/ 129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2" h="194">
                  <a:moveTo>
                    <a:pt x="53" y="194"/>
                  </a:moveTo>
                  <a:lnTo>
                    <a:pt x="74" y="194"/>
                  </a:lnTo>
                  <a:lnTo>
                    <a:pt x="116" y="194"/>
                  </a:lnTo>
                  <a:lnTo>
                    <a:pt x="137" y="194"/>
                  </a:lnTo>
                  <a:lnTo>
                    <a:pt x="179" y="194"/>
                  </a:lnTo>
                  <a:lnTo>
                    <a:pt x="200" y="194"/>
                  </a:lnTo>
                  <a:lnTo>
                    <a:pt x="242" y="194"/>
                  </a:lnTo>
                  <a:lnTo>
                    <a:pt x="252" y="194"/>
                  </a:lnTo>
                  <a:lnTo>
                    <a:pt x="252" y="186"/>
                  </a:lnTo>
                  <a:lnTo>
                    <a:pt x="242" y="186"/>
                  </a:lnTo>
                  <a:lnTo>
                    <a:pt x="242" y="0"/>
                  </a:lnTo>
                  <a:lnTo>
                    <a:pt x="200" y="0"/>
                  </a:lnTo>
                  <a:lnTo>
                    <a:pt x="200" y="186"/>
                  </a:lnTo>
                  <a:lnTo>
                    <a:pt x="179" y="186"/>
                  </a:lnTo>
                  <a:lnTo>
                    <a:pt x="179" y="41"/>
                  </a:lnTo>
                  <a:lnTo>
                    <a:pt x="137" y="41"/>
                  </a:lnTo>
                  <a:lnTo>
                    <a:pt x="137" y="186"/>
                  </a:lnTo>
                  <a:lnTo>
                    <a:pt x="116" y="186"/>
                  </a:lnTo>
                  <a:lnTo>
                    <a:pt x="116" y="81"/>
                  </a:lnTo>
                  <a:lnTo>
                    <a:pt x="74" y="81"/>
                  </a:lnTo>
                  <a:lnTo>
                    <a:pt x="74" y="186"/>
                  </a:lnTo>
                  <a:lnTo>
                    <a:pt x="53" y="186"/>
                  </a:lnTo>
                  <a:lnTo>
                    <a:pt x="53" y="121"/>
                  </a:lnTo>
                  <a:lnTo>
                    <a:pt x="11" y="121"/>
                  </a:lnTo>
                  <a:lnTo>
                    <a:pt x="11" y="186"/>
                  </a:lnTo>
                  <a:lnTo>
                    <a:pt x="0" y="186"/>
                  </a:lnTo>
                  <a:lnTo>
                    <a:pt x="0" y="194"/>
                  </a:lnTo>
                  <a:lnTo>
                    <a:pt x="11" y="194"/>
                  </a:lnTo>
                  <a:lnTo>
                    <a:pt x="53" y="194"/>
                  </a:lnTo>
                  <a:close/>
                  <a:moveTo>
                    <a:pt x="210" y="8"/>
                  </a:moveTo>
                  <a:lnTo>
                    <a:pt x="231" y="8"/>
                  </a:lnTo>
                  <a:lnTo>
                    <a:pt x="231" y="186"/>
                  </a:lnTo>
                  <a:lnTo>
                    <a:pt x="210" y="186"/>
                  </a:lnTo>
                  <a:lnTo>
                    <a:pt x="210" y="8"/>
                  </a:lnTo>
                  <a:close/>
                  <a:moveTo>
                    <a:pt x="147" y="49"/>
                  </a:moveTo>
                  <a:lnTo>
                    <a:pt x="168" y="49"/>
                  </a:lnTo>
                  <a:lnTo>
                    <a:pt x="168" y="186"/>
                  </a:lnTo>
                  <a:lnTo>
                    <a:pt x="147" y="186"/>
                  </a:lnTo>
                  <a:lnTo>
                    <a:pt x="147" y="49"/>
                  </a:lnTo>
                  <a:close/>
                  <a:moveTo>
                    <a:pt x="84" y="89"/>
                  </a:moveTo>
                  <a:lnTo>
                    <a:pt x="105" y="89"/>
                  </a:lnTo>
                  <a:lnTo>
                    <a:pt x="105" y="186"/>
                  </a:lnTo>
                  <a:lnTo>
                    <a:pt x="84" y="186"/>
                  </a:lnTo>
                  <a:lnTo>
                    <a:pt x="84" y="89"/>
                  </a:lnTo>
                  <a:close/>
                  <a:moveTo>
                    <a:pt x="21" y="129"/>
                  </a:moveTo>
                  <a:lnTo>
                    <a:pt x="42" y="129"/>
                  </a:lnTo>
                  <a:lnTo>
                    <a:pt x="42" y="186"/>
                  </a:lnTo>
                  <a:lnTo>
                    <a:pt x="21" y="186"/>
                  </a:lnTo>
                  <a:lnTo>
                    <a:pt x="21" y="12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 bwMode="gray">
          <a:xfrm>
            <a:off x="-846666" y="516046"/>
            <a:ext cx="5457627" cy="6087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03857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244462" y="350136"/>
            <a:ext cx="3899538" cy="6363487"/>
          </a:xfrm>
          <a:prstGeom prst="rect">
            <a:avLst/>
          </a:prstGeom>
          <a:solidFill>
            <a:srgbClr val="7ABC2B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747292" y="2206350"/>
            <a:ext cx="8229600" cy="930275"/>
          </a:xfrm>
        </p:spPr>
        <p:txBody>
          <a:bodyPr>
            <a:noAutofit/>
          </a:bodyPr>
          <a:lstStyle/>
          <a:p>
            <a:r>
              <a:rPr lang="en-US" sz="3000" dirty="0">
                <a:solidFill>
                  <a:srgbClr val="FFFFFF"/>
                </a:solidFill>
              </a:rPr>
              <a:t>What is your role?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747294" y="4032014"/>
            <a:ext cx="3454285" cy="6962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dirty="0">
                <a:solidFill>
                  <a:srgbClr val="FFFFFF"/>
                </a:solidFill>
              </a:rPr>
              <a:t>What is our role?</a:t>
            </a:r>
          </a:p>
        </p:txBody>
      </p:sp>
      <p:sp>
        <p:nvSpPr>
          <p:cNvPr id="7" name="Rectangle 6"/>
          <p:cNvSpPr/>
          <p:nvPr/>
        </p:nvSpPr>
        <p:spPr>
          <a:xfrm>
            <a:off x="5561074" y="2036460"/>
            <a:ext cx="45719" cy="1270052"/>
          </a:xfrm>
          <a:prstGeom prst="rect">
            <a:avLst/>
          </a:prstGeom>
          <a:solidFill>
            <a:schemeClr val="bg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581788" y="3787373"/>
            <a:ext cx="45719" cy="1270052"/>
          </a:xfrm>
          <a:prstGeom prst="rect">
            <a:avLst/>
          </a:prstGeom>
          <a:solidFill>
            <a:schemeClr val="bg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289" y="661149"/>
            <a:ext cx="5255751" cy="5741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991177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2246298"/>
            <a:ext cx="329202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dirty="0">
                <a:solidFill>
                  <a:schemeClr val="bg1"/>
                </a:solidFill>
              </a:rPr>
              <a:t>Top 5 </a:t>
            </a:r>
          </a:p>
          <a:p>
            <a:pPr algn="ctr"/>
            <a:r>
              <a:rPr lang="en-US" sz="5000" dirty="0">
                <a:solidFill>
                  <a:schemeClr val="bg1"/>
                </a:solidFill>
              </a:rPr>
              <a:t>Outliers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7057" y="1156261"/>
            <a:ext cx="396758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3"/>
                </a:solidFill>
              </a:rPr>
              <a:t>Our Role </a:t>
            </a:r>
          </a:p>
          <a:p>
            <a:endParaRPr lang="en-US" sz="2000" dirty="0"/>
          </a:p>
        </p:txBody>
      </p:sp>
      <p:sp>
        <p:nvSpPr>
          <p:cNvPr id="25" name="Shape 153"/>
          <p:cNvSpPr/>
          <p:nvPr/>
        </p:nvSpPr>
        <p:spPr>
          <a:xfrm>
            <a:off x="477058" y="2048813"/>
            <a:ext cx="2814968" cy="15547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t"/>
          <a:lstStyle/>
          <a:p>
            <a:pPr marL="342900" indent="-342900">
              <a:lnSpc>
                <a:spcPct val="80000"/>
              </a:lnSpc>
              <a:buFont typeface="Arial"/>
              <a:buChar char="•"/>
              <a:defRPr sz="1800"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  <a:sym typeface="Helvetica Neue"/>
              </a:rPr>
              <a:t>Expertise &amp;  Motivation</a:t>
            </a:r>
          </a:p>
          <a:p>
            <a:pPr marL="342900" indent="-342900">
              <a:lnSpc>
                <a:spcPct val="80000"/>
              </a:lnSpc>
              <a:buFont typeface="Arial"/>
              <a:buChar char="•"/>
              <a:defRPr sz="1800"/>
            </a:pPr>
            <a:endParaRPr lang="en-US" sz="2400" dirty="0">
              <a:solidFill>
                <a:schemeClr val="bg1">
                  <a:lumMod val="50000"/>
                </a:schemeClr>
              </a:solidFill>
              <a:latin typeface="+mj-lt"/>
              <a:ea typeface="+mj-ea"/>
              <a:cs typeface="+mj-cs"/>
              <a:sym typeface="Helvetica Neue"/>
            </a:endParaRPr>
          </a:p>
          <a:p>
            <a:pPr marL="342900" indent="-342900">
              <a:lnSpc>
                <a:spcPct val="80000"/>
              </a:lnSpc>
              <a:buFont typeface="Arial"/>
              <a:buChar char="•"/>
              <a:defRPr sz="1800"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  <a:sym typeface="Helvetica Neue"/>
              </a:rPr>
              <a:t>Dedicated staff</a:t>
            </a:r>
          </a:p>
          <a:p>
            <a:pPr marL="342900" indent="-342900">
              <a:lnSpc>
                <a:spcPct val="80000"/>
              </a:lnSpc>
              <a:buFont typeface="Arial"/>
              <a:buChar char="•"/>
              <a:defRPr sz="1800"/>
            </a:pPr>
            <a:endParaRPr lang="en-US" sz="2400" dirty="0">
              <a:solidFill>
                <a:schemeClr val="bg1">
                  <a:lumMod val="50000"/>
                </a:schemeClr>
              </a:solidFill>
              <a:latin typeface="+mj-lt"/>
              <a:ea typeface="+mj-ea"/>
              <a:cs typeface="+mj-cs"/>
              <a:sym typeface="Helvetica Neue"/>
            </a:endParaRPr>
          </a:p>
          <a:p>
            <a:pPr marL="342900" indent="-342900">
              <a:lnSpc>
                <a:spcPct val="80000"/>
              </a:lnSpc>
              <a:buFont typeface="Arial"/>
              <a:buChar char="•"/>
              <a:defRPr sz="1800"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  <a:sym typeface="Helvetica Neue"/>
              </a:rPr>
              <a:t>Tools</a:t>
            </a:r>
          </a:p>
          <a:p>
            <a:pPr marL="342900" indent="-342900">
              <a:lnSpc>
                <a:spcPct val="80000"/>
              </a:lnSpc>
              <a:buFont typeface="Arial"/>
              <a:buChar char="•"/>
              <a:defRPr sz="1800"/>
            </a:pPr>
            <a:endParaRPr lang="en-US" sz="2400" dirty="0">
              <a:solidFill>
                <a:schemeClr val="bg1">
                  <a:lumMod val="50000"/>
                </a:schemeClr>
              </a:solidFill>
              <a:latin typeface="+mj-lt"/>
              <a:ea typeface="+mj-ea"/>
              <a:cs typeface="+mj-cs"/>
              <a:sym typeface="Helvetica Neue"/>
            </a:endParaRPr>
          </a:p>
          <a:p>
            <a:pPr marL="342900" indent="-342900">
              <a:lnSpc>
                <a:spcPct val="80000"/>
              </a:lnSpc>
              <a:buFont typeface="Arial"/>
              <a:buChar char="•"/>
              <a:defRPr sz="1800"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  <a:sym typeface="Helvetica Neue"/>
              </a:rPr>
              <a:t>Structure &amp; Tracking</a:t>
            </a:r>
          </a:p>
          <a:p>
            <a:pPr marL="342900" indent="-342900">
              <a:lnSpc>
                <a:spcPct val="80000"/>
              </a:lnSpc>
              <a:buFont typeface="Arial"/>
              <a:buChar char="•"/>
              <a:defRPr sz="1800"/>
            </a:pPr>
            <a:endParaRPr lang="en-US" sz="2400" dirty="0">
              <a:solidFill>
                <a:schemeClr val="bg1">
                  <a:lumMod val="50000"/>
                </a:schemeClr>
              </a:solidFill>
              <a:latin typeface="+mj-lt"/>
              <a:ea typeface="+mj-ea"/>
              <a:cs typeface="+mj-cs"/>
              <a:sym typeface="Helvetica Neue"/>
            </a:endParaRPr>
          </a:p>
          <a:p>
            <a:pPr marL="342900" indent="-342900">
              <a:lnSpc>
                <a:spcPct val="80000"/>
              </a:lnSpc>
              <a:buFont typeface="Arial"/>
              <a:buChar char="•"/>
              <a:defRPr sz="1800"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  <a:sym typeface="Helvetica Neue"/>
              </a:rPr>
              <a:t>Support</a:t>
            </a:r>
          </a:p>
          <a:p>
            <a:pPr marL="342900" indent="-342900">
              <a:lnSpc>
                <a:spcPct val="80000"/>
              </a:lnSpc>
              <a:buFont typeface="Arial"/>
              <a:buChar char="•"/>
              <a:defRPr sz="1800"/>
            </a:pPr>
            <a:endParaRPr lang="en-US" sz="2400" dirty="0">
              <a:solidFill>
                <a:schemeClr val="bg1">
                  <a:lumMod val="50000"/>
                </a:schemeClr>
              </a:solidFill>
              <a:latin typeface="+mj-lt"/>
              <a:ea typeface="+mj-ea"/>
              <a:cs typeface="+mj-cs"/>
              <a:sym typeface="Helvetica Neue"/>
            </a:endParaRPr>
          </a:p>
          <a:p>
            <a:pPr marL="342900" indent="-342900">
              <a:lnSpc>
                <a:spcPct val="80000"/>
              </a:lnSpc>
              <a:buFont typeface="Arial"/>
              <a:buChar char="•"/>
              <a:defRPr sz="1800"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  <a:sym typeface="Helvetica Neue"/>
              </a:rPr>
              <a:t>Training</a:t>
            </a:r>
            <a:endParaRPr sz="2400" dirty="0">
              <a:solidFill>
                <a:schemeClr val="bg1">
                  <a:lumMod val="50000"/>
                </a:schemeClr>
              </a:solidFill>
              <a:latin typeface="+mj-lt"/>
              <a:ea typeface="+mj-ea"/>
              <a:cs typeface="+mj-cs"/>
              <a:sym typeface="Helvetica Neue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1330" y="550844"/>
            <a:ext cx="6555035" cy="606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98853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2246298"/>
            <a:ext cx="329202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dirty="0">
                <a:solidFill>
                  <a:schemeClr val="bg1"/>
                </a:solidFill>
              </a:rPr>
              <a:t>Top 5 </a:t>
            </a:r>
          </a:p>
          <a:p>
            <a:pPr algn="ctr"/>
            <a:r>
              <a:rPr lang="en-US" sz="5000" dirty="0">
                <a:solidFill>
                  <a:schemeClr val="bg1"/>
                </a:solidFill>
              </a:rPr>
              <a:t>Outliers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64328" y="1305039"/>
            <a:ext cx="396758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3"/>
                </a:solidFill>
              </a:rPr>
              <a:t>Your Role</a:t>
            </a:r>
          </a:p>
          <a:p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At the Start </a:t>
            </a:r>
          </a:p>
          <a:p>
            <a:endParaRPr lang="en-US" sz="2000" dirty="0"/>
          </a:p>
        </p:txBody>
      </p:sp>
      <p:sp>
        <p:nvSpPr>
          <p:cNvPr id="25" name="Shape 153"/>
          <p:cNvSpPr/>
          <p:nvPr/>
        </p:nvSpPr>
        <p:spPr>
          <a:xfrm>
            <a:off x="5964328" y="2591941"/>
            <a:ext cx="3343481" cy="15547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t"/>
          <a:lstStyle/>
          <a:p>
            <a:pPr marL="342900" indent="-342900">
              <a:lnSpc>
                <a:spcPct val="80000"/>
              </a:lnSpc>
              <a:buFont typeface="Arial"/>
              <a:buChar char="•"/>
              <a:defRPr sz="1800"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  <a:sym typeface="Helvetica Neue"/>
              </a:rPr>
              <a:t>Build a strong foundation</a:t>
            </a:r>
          </a:p>
          <a:p>
            <a:pPr marL="342900" indent="-342900">
              <a:lnSpc>
                <a:spcPct val="80000"/>
              </a:lnSpc>
              <a:buFont typeface="Arial"/>
              <a:buChar char="•"/>
              <a:defRPr sz="1800"/>
            </a:pPr>
            <a:endParaRPr lang="en-US" sz="2400" dirty="0">
              <a:solidFill>
                <a:schemeClr val="bg1">
                  <a:lumMod val="50000"/>
                </a:schemeClr>
              </a:solidFill>
              <a:latin typeface="+mj-lt"/>
              <a:ea typeface="+mj-ea"/>
              <a:cs typeface="+mj-cs"/>
              <a:sym typeface="Helvetica Neue"/>
            </a:endParaRPr>
          </a:p>
          <a:p>
            <a:pPr marL="342900" indent="-342900">
              <a:lnSpc>
                <a:spcPct val="80000"/>
              </a:lnSpc>
              <a:buFont typeface="Arial"/>
              <a:buChar char="•"/>
              <a:defRPr sz="1800"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  <a:sym typeface="Helvetica Neue"/>
              </a:rPr>
              <a:t>Get a baseline</a:t>
            </a:r>
          </a:p>
          <a:p>
            <a:pPr marL="800100" lvl="1" indent="-342900">
              <a:lnSpc>
                <a:spcPct val="80000"/>
              </a:lnSpc>
              <a:buFont typeface="Arial"/>
              <a:buChar char="•"/>
              <a:defRPr sz="1800"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  <a:sym typeface="Helvetica Neue"/>
              </a:rPr>
              <a:t>Employee</a:t>
            </a:r>
          </a:p>
          <a:p>
            <a:pPr marL="800100" lvl="1" indent="-342900">
              <a:lnSpc>
                <a:spcPct val="80000"/>
              </a:lnSpc>
              <a:buFont typeface="Arial"/>
              <a:buChar char="•"/>
              <a:defRPr sz="1800"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  <a:sym typeface="Helvetica Neue"/>
              </a:rPr>
              <a:t>Program</a:t>
            </a:r>
          </a:p>
          <a:p>
            <a:pPr marL="800100" lvl="1" indent="-342900">
              <a:lnSpc>
                <a:spcPct val="80000"/>
              </a:lnSpc>
              <a:buFont typeface="Arial"/>
              <a:buChar char="•"/>
              <a:defRPr sz="1800"/>
            </a:pPr>
            <a:endParaRPr lang="en-US" sz="2400" dirty="0">
              <a:solidFill>
                <a:schemeClr val="bg1">
                  <a:lumMod val="50000"/>
                </a:schemeClr>
              </a:solidFill>
              <a:latin typeface="+mj-lt"/>
              <a:ea typeface="+mj-ea"/>
              <a:cs typeface="+mj-cs"/>
              <a:sym typeface="Helvetica Neue"/>
            </a:endParaRPr>
          </a:p>
          <a:p>
            <a:pPr marL="342900" indent="-342900">
              <a:lnSpc>
                <a:spcPct val="80000"/>
              </a:lnSpc>
              <a:buFont typeface="Arial"/>
              <a:buChar char="•"/>
              <a:defRPr sz="1800"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  <a:sym typeface="Helvetica Neue"/>
              </a:rPr>
              <a:t>Start basic activities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  <a:defRPr sz="1800"/>
            </a:pPr>
            <a:endParaRPr sz="2500" dirty="0">
              <a:solidFill>
                <a:srgbClr val="A6AAA9"/>
              </a:solidFill>
              <a:latin typeface="Arial"/>
              <a:ea typeface="Helvetica Neue"/>
              <a:cs typeface="Arial"/>
              <a:sym typeface="Helvetica Neue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38484" y="518644"/>
            <a:ext cx="5964328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75359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2246298"/>
            <a:ext cx="329202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dirty="0">
                <a:solidFill>
                  <a:schemeClr val="bg1"/>
                </a:solidFill>
              </a:rPr>
              <a:t>Top 5 </a:t>
            </a:r>
          </a:p>
          <a:p>
            <a:pPr algn="ctr"/>
            <a:r>
              <a:rPr lang="en-US" sz="5000" dirty="0">
                <a:solidFill>
                  <a:schemeClr val="bg1"/>
                </a:solidFill>
              </a:rPr>
              <a:t>Outliers </a:t>
            </a:r>
          </a:p>
        </p:txBody>
      </p:sp>
      <p:sp>
        <p:nvSpPr>
          <p:cNvPr id="25" name="Shape 153"/>
          <p:cNvSpPr/>
          <p:nvPr/>
        </p:nvSpPr>
        <p:spPr>
          <a:xfrm>
            <a:off x="5432328" y="2322796"/>
            <a:ext cx="3623537" cy="15547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t"/>
          <a:lstStyle/>
          <a:p>
            <a:pPr marL="342900" indent="-342900">
              <a:lnSpc>
                <a:spcPct val="80000"/>
              </a:lnSpc>
              <a:buFont typeface="Arial"/>
              <a:buChar char="•"/>
              <a:defRPr sz="1800"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  <a:sym typeface="Helvetica Neue"/>
              </a:rPr>
              <a:t>Develop YOUR program</a:t>
            </a:r>
          </a:p>
          <a:p>
            <a:pPr>
              <a:lnSpc>
                <a:spcPct val="80000"/>
              </a:lnSpc>
              <a:defRPr sz="1800"/>
            </a:pPr>
            <a:endParaRPr lang="en-US" sz="2400" dirty="0">
              <a:solidFill>
                <a:schemeClr val="bg1">
                  <a:lumMod val="50000"/>
                </a:schemeClr>
              </a:solidFill>
              <a:latin typeface="+mj-lt"/>
              <a:ea typeface="+mj-ea"/>
              <a:cs typeface="+mj-cs"/>
              <a:sym typeface="Helvetica Neue"/>
            </a:endParaRPr>
          </a:p>
          <a:p>
            <a:pPr marL="342900" indent="-342900">
              <a:lnSpc>
                <a:spcPct val="80000"/>
              </a:lnSpc>
              <a:buFont typeface="Arial"/>
              <a:buChar char="•"/>
              <a:defRPr sz="1800"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  <a:sym typeface="Helvetica Neue"/>
              </a:rPr>
              <a:t>Annual biometrics</a:t>
            </a:r>
          </a:p>
          <a:p>
            <a:pPr marL="342900" indent="-342900">
              <a:lnSpc>
                <a:spcPct val="80000"/>
              </a:lnSpc>
              <a:buFont typeface="Arial"/>
              <a:buChar char="•"/>
              <a:defRPr sz="1800"/>
            </a:pPr>
            <a:endParaRPr lang="en-US" sz="2400" dirty="0">
              <a:solidFill>
                <a:schemeClr val="bg1">
                  <a:lumMod val="50000"/>
                </a:schemeClr>
              </a:solidFill>
              <a:latin typeface="+mj-lt"/>
              <a:ea typeface="+mj-ea"/>
              <a:cs typeface="+mj-cs"/>
              <a:sym typeface="Helvetica Neue"/>
            </a:endParaRPr>
          </a:p>
          <a:p>
            <a:pPr marL="342900" indent="-342900">
              <a:lnSpc>
                <a:spcPct val="80000"/>
              </a:lnSpc>
              <a:buFont typeface="Arial"/>
              <a:buChar char="•"/>
              <a:defRPr sz="1800"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  <a:sym typeface="Helvetica Neue"/>
              </a:rPr>
              <a:t>Funding strategy</a:t>
            </a:r>
          </a:p>
          <a:p>
            <a:pPr marL="342900" indent="-342900">
              <a:lnSpc>
                <a:spcPct val="80000"/>
              </a:lnSpc>
              <a:buFont typeface="Arial"/>
              <a:buChar char="•"/>
              <a:defRPr sz="1800"/>
            </a:pPr>
            <a:endParaRPr lang="en-US" sz="2400" dirty="0">
              <a:solidFill>
                <a:schemeClr val="bg1">
                  <a:lumMod val="50000"/>
                </a:schemeClr>
              </a:solidFill>
              <a:latin typeface="+mj-lt"/>
              <a:ea typeface="+mj-ea"/>
              <a:cs typeface="+mj-cs"/>
              <a:sym typeface="Helvetica Neue"/>
            </a:endParaRPr>
          </a:p>
          <a:p>
            <a:pPr marL="342900" indent="-342900">
              <a:lnSpc>
                <a:spcPct val="80000"/>
              </a:lnSpc>
              <a:buFont typeface="Arial"/>
              <a:buChar char="•"/>
              <a:defRPr sz="1800"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  <a:sym typeface="Helvetica Neue"/>
              </a:rPr>
              <a:t>Topic area selection</a:t>
            </a:r>
          </a:p>
          <a:p>
            <a:pPr marL="800100" lvl="1" indent="-342900">
              <a:lnSpc>
                <a:spcPct val="80000"/>
              </a:lnSpc>
              <a:buFont typeface="Arial"/>
              <a:buChar char="•"/>
              <a:defRPr sz="1800"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  <a:sym typeface="Helvetica Neue"/>
              </a:rPr>
              <a:t>Physical activity</a:t>
            </a:r>
          </a:p>
          <a:p>
            <a:pPr marL="800100" lvl="1" indent="-342900">
              <a:lnSpc>
                <a:spcPct val="80000"/>
              </a:lnSpc>
              <a:buFont typeface="Arial"/>
              <a:buChar char="•"/>
              <a:defRPr sz="1800"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  <a:sym typeface="Helvetica Neue"/>
              </a:rPr>
              <a:t>Healthy eating</a:t>
            </a:r>
          </a:p>
          <a:p>
            <a:pPr marL="800100" lvl="1" indent="-342900">
              <a:lnSpc>
                <a:spcPct val="80000"/>
              </a:lnSpc>
              <a:buFont typeface="Arial"/>
              <a:buChar char="•"/>
              <a:defRPr sz="1800"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  <a:sym typeface="Helvetica Neue"/>
              </a:rPr>
              <a:t>Tobacco use</a:t>
            </a:r>
          </a:p>
          <a:p>
            <a:pPr marL="342900" indent="-342900">
              <a:buFont typeface="Arial"/>
              <a:buChar char="•"/>
              <a:defRPr sz="1800"/>
            </a:pPr>
            <a:endParaRPr sz="2500" dirty="0">
              <a:solidFill>
                <a:srgbClr val="A6AAA9"/>
              </a:solidFill>
              <a:latin typeface="Arial"/>
              <a:ea typeface="Helvetica Neue"/>
              <a:cs typeface="Arial"/>
              <a:sym typeface="Helvetica Neue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75067" y="525379"/>
            <a:ext cx="5778384" cy="6096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32328" y="922859"/>
            <a:ext cx="52024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3"/>
                </a:solidFill>
              </a:rPr>
              <a:t>Your Role</a:t>
            </a:r>
          </a:p>
          <a:p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Future Years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840407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running.png"/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"/>
          <a:stretch/>
        </p:blipFill>
        <p:spPr>
          <a:xfrm>
            <a:off x="0" y="-20320"/>
            <a:ext cx="9144000" cy="712216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3699930"/>
            <a:ext cx="9144000" cy="1591733"/>
          </a:xfrm>
        </p:spPr>
        <p:txBody>
          <a:bodyPr/>
          <a:lstStyle/>
          <a:p>
            <a:r>
              <a:rPr lang="en-US" dirty="0"/>
              <a:t>Education &amp; Support</a:t>
            </a:r>
          </a:p>
        </p:txBody>
      </p:sp>
    </p:spTree>
    <p:extLst>
      <p:ext uri="{BB962C8B-B14F-4D97-AF65-F5344CB8AC3E}">
        <p14:creationId xmlns:p14="http://schemas.microsoft.com/office/powerpoint/2010/main" val="706800790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9621"/>
            <a:ext cx="8229600" cy="930275"/>
          </a:xfrm>
        </p:spPr>
        <p:txBody>
          <a:bodyPr/>
          <a:lstStyle/>
          <a:p>
            <a:r>
              <a:rPr lang="en-US" dirty="0"/>
              <a:t>Workplace Wellness 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946727" y="2162272"/>
            <a:ext cx="1857665" cy="2831251"/>
            <a:chOff x="3718621" y="2116287"/>
            <a:chExt cx="1857665" cy="2831251"/>
          </a:xfrm>
        </p:grpSpPr>
        <p:sp>
          <p:nvSpPr>
            <p:cNvPr id="4" name="Shape 125"/>
            <p:cNvSpPr/>
            <p:nvPr/>
          </p:nvSpPr>
          <p:spPr>
            <a:xfrm>
              <a:off x="3783350" y="2181556"/>
              <a:ext cx="1582949" cy="15829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76200" cmpd="sng">
              <a:noFill/>
              <a:miter lim="400000"/>
            </a:ln>
          </p:spPr>
          <p:txBody>
            <a:bodyPr lIns="0" tIns="0" rIns="0" bIns="0" anchor="ctr"/>
            <a:lstStyle/>
            <a:p>
              <a:pPr lvl="0">
                <a:defRPr sz="2400">
                  <a:solidFill>
                    <a:srgbClr val="2694CF"/>
                  </a:solidFill>
                </a:defRPr>
              </a:pPr>
              <a:endParaRPr sz="2400">
                <a:ln w="38100" cmpd="sng"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tx2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6" name="Shape 153"/>
            <p:cNvSpPr/>
            <p:nvPr/>
          </p:nvSpPr>
          <p:spPr>
            <a:xfrm>
              <a:off x="3718621" y="4108300"/>
              <a:ext cx="1857665" cy="83923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50800" tIns="50800" rIns="50800" bIns="50800" anchor="t"/>
            <a:lstStyle/>
            <a:p>
              <a:pPr lvl="0" algn="ctr">
                <a:lnSpc>
                  <a:spcPct val="80000"/>
                </a:lnSpc>
                <a:defRPr sz="1800"/>
              </a:pPr>
              <a:r>
                <a:rPr lang="en-US" sz="2200" dirty="0" err="1">
                  <a:solidFill>
                    <a:srgbClr val="A6AAA9"/>
                  </a:solidFill>
                  <a:latin typeface="Arial"/>
                  <a:ea typeface="Helvetica Neue"/>
                  <a:cs typeface="Arial"/>
                  <a:sym typeface="Helvetica Neue"/>
                </a:rPr>
                <a:t>BeWell</a:t>
              </a:r>
              <a:endParaRPr lang="en-US" sz="2200" dirty="0">
                <a:solidFill>
                  <a:srgbClr val="A6AAA9"/>
                </a:solidFill>
                <a:latin typeface="Arial"/>
                <a:ea typeface="Helvetica Neue"/>
                <a:cs typeface="Arial"/>
                <a:sym typeface="Helvetica Neue"/>
              </a:endParaRPr>
            </a:p>
            <a:p>
              <a:pPr lvl="0" algn="ctr">
                <a:lnSpc>
                  <a:spcPct val="80000"/>
                </a:lnSpc>
                <a:defRPr sz="1800"/>
              </a:pPr>
              <a:r>
                <a:rPr lang="en-US" sz="2200" dirty="0">
                  <a:solidFill>
                    <a:srgbClr val="A6AAA9"/>
                  </a:solidFill>
                  <a:latin typeface="Arial"/>
                  <a:ea typeface="Helvetica Neue"/>
                  <a:cs typeface="Arial"/>
                  <a:sym typeface="Helvetica Neue"/>
                </a:rPr>
                <a:t>Toolkit</a:t>
              </a:r>
              <a:endParaRPr sz="2200" dirty="0">
                <a:solidFill>
                  <a:srgbClr val="A6AAA9"/>
                </a:solidFill>
                <a:latin typeface="Arial"/>
                <a:ea typeface="Helvetica Neue"/>
                <a:cs typeface="Arial"/>
                <a:sym typeface="Helvetica Neue"/>
              </a:endParaRPr>
            </a:p>
          </p:txBody>
        </p:sp>
        <p:pic>
          <p:nvPicPr>
            <p:cNvPr id="10" name="Picture 9" descr="whiteapple-01.png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91142" y="2361196"/>
              <a:ext cx="1202667" cy="1210502"/>
            </a:xfrm>
            <a:prstGeom prst="rect">
              <a:avLst/>
            </a:prstGeom>
          </p:spPr>
        </p:pic>
        <p:sp>
          <p:nvSpPr>
            <p:cNvPr id="13" name="Shape 125"/>
            <p:cNvSpPr/>
            <p:nvPr/>
          </p:nvSpPr>
          <p:spPr>
            <a:xfrm>
              <a:off x="3718622" y="2116287"/>
              <a:ext cx="1716876" cy="17168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76200" cmpd="sng">
              <a:solidFill>
                <a:srgbClr val="68B322"/>
              </a:solidFill>
              <a:miter lim="400000"/>
            </a:ln>
          </p:spPr>
          <p:txBody>
            <a:bodyPr lIns="0" tIns="0" rIns="0" bIns="0" anchor="ctr"/>
            <a:lstStyle/>
            <a:p>
              <a:pPr lvl="0">
                <a:defRPr sz="2400">
                  <a:solidFill>
                    <a:srgbClr val="2694CF"/>
                  </a:solidFill>
                </a:defRPr>
              </a:pPr>
              <a:endParaRPr sz="2400">
                <a:ln w="38100" cmpd="sng"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tx2">
                    <a:lumMod val="20000"/>
                    <a:lumOff val="80000"/>
                  </a:schemeClr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581386" y="2116287"/>
            <a:ext cx="1716876" cy="3018106"/>
            <a:chOff x="1165791" y="2116287"/>
            <a:chExt cx="1716876" cy="3018106"/>
          </a:xfrm>
        </p:grpSpPr>
        <p:sp>
          <p:nvSpPr>
            <p:cNvPr id="5" name="Shape 150">
              <a:hlinkClick r:id="rId3"/>
            </p:cNvPr>
            <p:cNvSpPr/>
            <p:nvPr/>
          </p:nvSpPr>
          <p:spPr>
            <a:xfrm>
              <a:off x="1165791" y="4101916"/>
              <a:ext cx="1716876" cy="103247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50800" tIns="50800" rIns="50800" bIns="50800" anchor="t"/>
            <a:lstStyle/>
            <a:p>
              <a:pPr lvl="0" algn="ctr">
                <a:lnSpc>
                  <a:spcPct val="80000"/>
                </a:lnSpc>
                <a:defRPr sz="1800"/>
              </a:pPr>
              <a:r>
                <a:rPr lang="en-US" sz="2200" dirty="0">
                  <a:solidFill>
                    <a:srgbClr val="A6AAA9"/>
                  </a:solidFill>
                  <a:latin typeface="Arial"/>
                  <a:ea typeface="Helvetica Neue"/>
                  <a:cs typeface="Arial"/>
                  <a:sym typeface="Helvetica Neue"/>
                </a:rPr>
                <a:t>Wellness Tool </a:t>
              </a:r>
              <a:endParaRPr sz="2200" dirty="0">
                <a:solidFill>
                  <a:srgbClr val="A6AAA9"/>
                </a:solidFill>
                <a:latin typeface="Arial"/>
                <a:ea typeface="Helvetica Neue"/>
                <a:cs typeface="Arial"/>
                <a:sym typeface="Helvetica Neue"/>
              </a:endParaRPr>
            </a:p>
          </p:txBody>
        </p:sp>
        <p:sp>
          <p:nvSpPr>
            <p:cNvPr id="8" name="Shape 125"/>
            <p:cNvSpPr/>
            <p:nvPr/>
          </p:nvSpPr>
          <p:spPr>
            <a:xfrm>
              <a:off x="1239139" y="2181556"/>
              <a:ext cx="1582949" cy="15829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76200" cmpd="sng">
              <a:noFill/>
              <a:miter lim="400000"/>
            </a:ln>
          </p:spPr>
          <p:txBody>
            <a:bodyPr lIns="0" tIns="0" rIns="0" bIns="0" anchor="ctr"/>
            <a:lstStyle/>
            <a:p>
              <a:pPr lvl="0">
                <a:defRPr sz="2400">
                  <a:solidFill>
                    <a:srgbClr val="2694CF"/>
                  </a:solidFill>
                </a:defRPr>
              </a:pPr>
              <a:endParaRPr sz="2400">
                <a:ln w="38100" cmpd="sng"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tx2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12" name="Shape 125"/>
            <p:cNvSpPr/>
            <p:nvPr/>
          </p:nvSpPr>
          <p:spPr>
            <a:xfrm>
              <a:off x="1165791" y="2116287"/>
              <a:ext cx="1716876" cy="17168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76200" cmpd="sng">
              <a:solidFill>
                <a:srgbClr val="68B322"/>
              </a:solidFill>
              <a:miter lim="400000"/>
            </a:ln>
          </p:spPr>
          <p:txBody>
            <a:bodyPr lIns="0" tIns="0" rIns="0" bIns="0" anchor="ctr"/>
            <a:lstStyle/>
            <a:p>
              <a:pPr lvl="0">
                <a:defRPr sz="2400">
                  <a:solidFill>
                    <a:srgbClr val="2694CF"/>
                  </a:solidFill>
                </a:defRPr>
              </a:pPr>
              <a:endParaRPr sz="2400">
                <a:ln w="38100" cmpd="sng"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tx2">
                    <a:lumMod val="20000"/>
                    <a:lumOff val="80000"/>
                  </a:schemeClr>
                </a:solidFill>
              </a:endParaRPr>
            </a:p>
          </p:txBody>
        </p:sp>
        <p:pic>
          <p:nvPicPr>
            <p:cNvPr id="16" name="Picture 15" descr="webmd-01.png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95485" y="2429093"/>
              <a:ext cx="1287138" cy="1100924"/>
            </a:xfrm>
            <a:prstGeom prst="rect">
              <a:avLst/>
            </a:prstGeom>
          </p:spPr>
        </p:pic>
      </p:grpSp>
      <p:grpSp>
        <p:nvGrpSpPr>
          <p:cNvPr id="11" name="Group 10"/>
          <p:cNvGrpSpPr/>
          <p:nvPr/>
        </p:nvGrpSpPr>
        <p:grpSpPr>
          <a:xfrm>
            <a:off x="3764058" y="2114393"/>
            <a:ext cx="1857663" cy="2831251"/>
            <a:chOff x="6227557" y="2116287"/>
            <a:chExt cx="1857663" cy="2831251"/>
          </a:xfrm>
        </p:grpSpPr>
        <p:sp>
          <p:nvSpPr>
            <p:cNvPr id="3" name="Shape 125"/>
            <p:cNvSpPr/>
            <p:nvPr/>
          </p:nvSpPr>
          <p:spPr>
            <a:xfrm>
              <a:off x="6296640" y="2181556"/>
              <a:ext cx="1582949" cy="15829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76200" cmpd="sng">
              <a:noFill/>
              <a:miter lim="400000"/>
            </a:ln>
          </p:spPr>
          <p:txBody>
            <a:bodyPr lIns="0" tIns="0" rIns="0" bIns="0" anchor="ctr"/>
            <a:lstStyle/>
            <a:p>
              <a:pPr lvl="0">
                <a:defRPr sz="2400">
                  <a:solidFill>
                    <a:srgbClr val="2694CF"/>
                  </a:solidFill>
                </a:defRPr>
              </a:pPr>
              <a:endParaRPr sz="2400">
                <a:ln w="38100" cmpd="sng"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tx2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7" name="Shape 157"/>
            <p:cNvSpPr/>
            <p:nvPr/>
          </p:nvSpPr>
          <p:spPr>
            <a:xfrm>
              <a:off x="6227557" y="4108300"/>
              <a:ext cx="1857663" cy="83923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50800" tIns="50800" rIns="50800" bIns="50800" anchor="t"/>
            <a:lstStyle/>
            <a:p>
              <a:pPr lvl="0" algn="ctr">
                <a:lnSpc>
                  <a:spcPct val="80000"/>
                </a:lnSpc>
                <a:defRPr sz="1800"/>
              </a:pPr>
              <a:r>
                <a:rPr lang="en-US" sz="2200" dirty="0">
                  <a:solidFill>
                    <a:srgbClr val="A6AAA9"/>
                  </a:solidFill>
                  <a:latin typeface="Arial"/>
                  <a:ea typeface="Helvetica Neue"/>
                  <a:cs typeface="Arial"/>
                  <a:sym typeface="Helvetica Neue"/>
                </a:rPr>
                <a:t>Dedicated Program Support Staff</a:t>
              </a:r>
              <a:endParaRPr sz="2200" dirty="0">
                <a:solidFill>
                  <a:srgbClr val="A6AAA9"/>
                </a:solidFill>
                <a:latin typeface="Arial"/>
                <a:ea typeface="Helvetica Neue"/>
                <a:cs typeface="Arial"/>
                <a:sym typeface="Helvetica Neue"/>
              </a:endParaRPr>
            </a:p>
          </p:txBody>
        </p:sp>
        <p:sp>
          <p:nvSpPr>
            <p:cNvPr id="14" name="Shape 125"/>
            <p:cNvSpPr/>
            <p:nvPr/>
          </p:nvSpPr>
          <p:spPr>
            <a:xfrm>
              <a:off x="6227558" y="2116287"/>
              <a:ext cx="1716876" cy="17168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76200" cmpd="sng">
              <a:solidFill>
                <a:srgbClr val="68B322"/>
              </a:solidFill>
              <a:miter lim="400000"/>
            </a:ln>
          </p:spPr>
          <p:txBody>
            <a:bodyPr lIns="0" tIns="0" rIns="0" bIns="0" anchor="ctr"/>
            <a:lstStyle/>
            <a:p>
              <a:pPr lvl="0">
                <a:defRPr sz="2400">
                  <a:solidFill>
                    <a:srgbClr val="2694CF"/>
                  </a:solidFill>
                </a:defRPr>
              </a:pPr>
              <a:endParaRPr sz="2400">
                <a:ln w="38100" cmpd="sng"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tx2">
                    <a:lumMod val="20000"/>
                    <a:lumOff val="80000"/>
                  </a:schemeClr>
                </a:solidFill>
              </a:endParaRPr>
            </a:p>
          </p:txBody>
        </p:sp>
        <p:pic>
          <p:nvPicPr>
            <p:cNvPr id="17" name="Picture 16" descr="h-fair-01.png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30295" y="2514080"/>
              <a:ext cx="1187777" cy="10159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361631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574" y="890241"/>
            <a:ext cx="3224463" cy="930275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BeWell</a:t>
            </a:r>
            <a:r>
              <a:rPr lang="en-US" dirty="0"/>
              <a:t> Toolkit 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531574" y="2608450"/>
            <a:ext cx="3582534" cy="29506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US" sz="24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Resources are available to help create a plan to engage, educate and empower your employees: </a:t>
            </a:r>
          </a:p>
          <a:p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Program guidelines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How-to guides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Communication templates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Promotional posters, cards and handouts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5449A7E-5327-0043-A71F-A7FA566F726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5438" y="4083791"/>
            <a:ext cx="2392855" cy="239285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B30D1E4-868D-E146-8DC5-9A366B9B4FB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5116" y="4083792"/>
            <a:ext cx="2576102" cy="239285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5C7C5A4-923B-CB4A-B294-6886D04BA10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2392" y="783051"/>
            <a:ext cx="4921607" cy="323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371478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inkstockPhotos-505969684.jpg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8896"/>
            <a:ext cx="9144000" cy="583409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244462" y="350136"/>
            <a:ext cx="3899538" cy="6363487"/>
          </a:xfrm>
          <a:prstGeom prst="rect">
            <a:avLst/>
          </a:prstGeom>
          <a:solidFill>
            <a:srgbClr val="7ABC2B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747292" y="2206350"/>
            <a:ext cx="8229600" cy="930275"/>
          </a:xfrm>
        </p:spPr>
        <p:txBody>
          <a:bodyPr>
            <a:noAutofit/>
          </a:bodyPr>
          <a:lstStyle/>
          <a:p>
            <a:r>
              <a:rPr lang="en-US" sz="3000" dirty="0">
                <a:solidFill>
                  <a:srgbClr val="FFFFFF"/>
                </a:solidFill>
              </a:rPr>
              <a:t>HEALTHY </a:t>
            </a:r>
            <a:br>
              <a:rPr lang="en-US" sz="3000" dirty="0">
                <a:solidFill>
                  <a:srgbClr val="FFFFFF"/>
                </a:solidFill>
              </a:rPr>
            </a:br>
            <a:r>
              <a:rPr lang="en-US" sz="3000" dirty="0">
                <a:solidFill>
                  <a:srgbClr val="FFFFFF"/>
                </a:solidFill>
              </a:rPr>
              <a:t>EMPLOYEES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747294" y="4032014"/>
            <a:ext cx="3454285" cy="6962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dirty="0">
                <a:solidFill>
                  <a:srgbClr val="FFFFFF"/>
                </a:solidFill>
              </a:rPr>
              <a:t>HEALTHY </a:t>
            </a:r>
          </a:p>
          <a:p>
            <a:r>
              <a:rPr lang="en-US" sz="3000" dirty="0">
                <a:solidFill>
                  <a:srgbClr val="FFFFFF"/>
                </a:solidFill>
              </a:rPr>
              <a:t>BOTTOM LINES</a:t>
            </a:r>
          </a:p>
        </p:txBody>
      </p:sp>
      <p:sp>
        <p:nvSpPr>
          <p:cNvPr id="7" name="Rectangle 6"/>
          <p:cNvSpPr/>
          <p:nvPr/>
        </p:nvSpPr>
        <p:spPr>
          <a:xfrm>
            <a:off x="5561074" y="2036460"/>
            <a:ext cx="45719" cy="1270052"/>
          </a:xfrm>
          <a:prstGeom prst="rect">
            <a:avLst/>
          </a:prstGeom>
          <a:solidFill>
            <a:schemeClr val="bg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581788" y="3787373"/>
            <a:ext cx="45719" cy="1270052"/>
          </a:xfrm>
          <a:prstGeom prst="rect">
            <a:avLst/>
          </a:prstGeom>
          <a:solidFill>
            <a:schemeClr val="bg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001175"/>
      </p:ext>
    </p:extLst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 descr="ThinkstockPhotos-644244706.jpg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" y="0"/>
            <a:ext cx="9896775" cy="68580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Plan for Success</a:t>
            </a:r>
          </a:p>
        </p:txBody>
      </p:sp>
    </p:spTree>
    <p:extLst>
      <p:ext uri="{BB962C8B-B14F-4D97-AF65-F5344CB8AC3E}">
        <p14:creationId xmlns:p14="http://schemas.microsoft.com/office/powerpoint/2010/main" val="163328477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5400" y="954052"/>
            <a:ext cx="4038600" cy="930275"/>
          </a:xfrm>
        </p:spPr>
        <p:txBody>
          <a:bodyPr>
            <a:noAutofit/>
          </a:bodyPr>
          <a:lstStyle/>
          <a:p>
            <a:r>
              <a:rPr lang="en-US" sz="3200" dirty="0"/>
              <a:t>Financial Discount Opportunities</a:t>
            </a:r>
            <a:br>
              <a:rPr lang="en-US" sz="2800" dirty="0"/>
            </a:br>
            <a:r>
              <a:rPr lang="en-US" sz="2000" dirty="0"/>
              <a:t>(Over 4 year time frame)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79624" y="2356827"/>
            <a:ext cx="4038600" cy="4525963"/>
          </a:xfrm>
        </p:spPr>
        <p:txBody>
          <a:bodyPr>
            <a:noAutofit/>
          </a:bodyPr>
          <a:lstStyle/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Guaranteed 5%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Introduction/Baseline Discount</a:t>
            </a: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Up to 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5% Maturity Level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Discount</a:t>
            </a: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Maximum 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7.8% Outcomes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Discount, per condition (31.2% total over all four conditions); Realistic 4 year accumulated outcomes discount range  (10-20%)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24219"/>
            <a:ext cx="4979624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28442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56691"/>
            <a:ext cx="8229600" cy="930275"/>
          </a:xfrm>
        </p:spPr>
        <p:txBody>
          <a:bodyPr/>
          <a:lstStyle/>
          <a:p>
            <a:r>
              <a:rPr lang="en-US" dirty="0"/>
              <a:t>Foundation Structure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002667898"/>
              </p:ext>
            </p:extLst>
          </p:nvPr>
        </p:nvGraphicFramePr>
        <p:xfrm>
          <a:off x="457198" y="2010397"/>
          <a:ext cx="8229602" cy="36979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7415">
                  <a:extLst>
                    <a:ext uri="{9D8B030D-6E8A-4147-A177-3AD203B41FA5}">
                      <a16:colId xmlns:a16="http://schemas.microsoft.com/office/drawing/2014/main" val="7004272"/>
                    </a:ext>
                  </a:extLst>
                </a:gridCol>
                <a:gridCol w="7052187">
                  <a:extLst>
                    <a:ext uri="{9D8B030D-6E8A-4147-A177-3AD203B41FA5}">
                      <a16:colId xmlns:a16="http://schemas.microsoft.com/office/drawing/2014/main" val="1894394138"/>
                    </a:ext>
                  </a:extLst>
                </a:gridCol>
              </a:tblGrid>
              <a:tr h="649676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Year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Eligible Discounts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84467403"/>
                  </a:ext>
                </a:extLst>
              </a:tr>
              <a:tr h="74012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Year 1 (2021)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3% Introduction discount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68230777"/>
                  </a:ext>
                </a:extLst>
              </a:tr>
              <a:tr h="806466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Year 2 (2022)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2% Baseline discount + Maturity Level discount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40688240"/>
                  </a:ext>
                </a:extLst>
              </a:tr>
              <a:tr h="77707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Year 3 (2023)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1/2 earned Outcomes-based discount for EACH measure + Maturity</a:t>
                      </a:r>
                      <a:r>
                        <a:rPr lang="en-US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Level discount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03828587"/>
                  </a:ext>
                </a:extLst>
              </a:tr>
              <a:tr h="72456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Year 4 (2024)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1/2</a:t>
                      </a:r>
                      <a:r>
                        <a:rPr lang="en-US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earned</a:t>
                      </a:r>
                      <a:r>
                        <a:rPr lang="en-US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Outcomes-based discount for EACH measure + Maturity Level discount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543841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7804998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69928"/>
            <a:ext cx="8229600" cy="724760"/>
          </a:xfrm>
        </p:spPr>
        <p:txBody>
          <a:bodyPr>
            <a:normAutofit fontScale="90000"/>
          </a:bodyPr>
          <a:lstStyle/>
          <a:p>
            <a:r>
              <a:rPr lang="en-US" dirty="0"/>
              <a:t>Outcomes Matrix</a:t>
            </a:r>
          </a:p>
        </p:txBody>
      </p:sp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2C439FFB-EF39-403D-B486-9F32566CBDC4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293401299"/>
              </p:ext>
            </p:extLst>
          </p:nvPr>
        </p:nvGraphicFramePr>
        <p:xfrm>
          <a:off x="549561" y="1386260"/>
          <a:ext cx="8044877" cy="26693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90864">
                  <a:extLst>
                    <a:ext uri="{9D8B030D-6E8A-4147-A177-3AD203B41FA5}">
                      <a16:colId xmlns:a16="http://schemas.microsoft.com/office/drawing/2014/main" val="952154852"/>
                    </a:ext>
                  </a:extLst>
                </a:gridCol>
                <a:gridCol w="1875564">
                  <a:extLst>
                    <a:ext uri="{9D8B030D-6E8A-4147-A177-3AD203B41FA5}">
                      <a16:colId xmlns:a16="http://schemas.microsoft.com/office/drawing/2014/main" val="3400289403"/>
                    </a:ext>
                  </a:extLst>
                </a:gridCol>
                <a:gridCol w="884701">
                  <a:extLst>
                    <a:ext uri="{9D8B030D-6E8A-4147-A177-3AD203B41FA5}">
                      <a16:colId xmlns:a16="http://schemas.microsoft.com/office/drawing/2014/main" val="3484478389"/>
                    </a:ext>
                  </a:extLst>
                </a:gridCol>
                <a:gridCol w="884701">
                  <a:extLst>
                    <a:ext uri="{9D8B030D-6E8A-4147-A177-3AD203B41FA5}">
                      <a16:colId xmlns:a16="http://schemas.microsoft.com/office/drawing/2014/main" val="831733729"/>
                    </a:ext>
                  </a:extLst>
                </a:gridCol>
                <a:gridCol w="884701">
                  <a:extLst>
                    <a:ext uri="{9D8B030D-6E8A-4147-A177-3AD203B41FA5}">
                      <a16:colId xmlns:a16="http://schemas.microsoft.com/office/drawing/2014/main" val="4003645679"/>
                    </a:ext>
                  </a:extLst>
                </a:gridCol>
                <a:gridCol w="884701">
                  <a:extLst>
                    <a:ext uri="{9D8B030D-6E8A-4147-A177-3AD203B41FA5}">
                      <a16:colId xmlns:a16="http://schemas.microsoft.com/office/drawing/2014/main" val="1943421751"/>
                    </a:ext>
                  </a:extLst>
                </a:gridCol>
                <a:gridCol w="884701">
                  <a:extLst>
                    <a:ext uri="{9D8B030D-6E8A-4147-A177-3AD203B41FA5}">
                      <a16:colId xmlns:a16="http://schemas.microsoft.com/office/drawing/2014/main" val="4255481518"/>
                    </a:ext>
                  </a:extLst>
                </a:gridCol>
                <a:gridCol w="754944">
                  <a:extLst>
                    <a:ext uri="{9D8B030D-6E8A-4147-A177-3AD203B41FA5}">
                      <a16:colId xmlns:a16="http://schemas.microsoft.com/office/drawing/2014/main" val="3648317311"/>
                    </a:ext>
                  </a:extLst>
                </a:gridCol>
              </a:tblGrid>
              <a:tr h="353831">
                <a:tc rowSpan="7"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Prevalence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39" marR="5939" marT="5939" marB="0" vert="wordArtVert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% of distinct members with condition</a:t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r>
                        <a:rPr lang="en-US" sz="1400" u="none" strike="noStrike" dirty="0">
                          <a:effectLst/>
                        </a:rPr>
                        <a:t>(Baseline)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39" marR="5939" marT="593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Outcomes (% eligible members meeting target)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39" marR="5939" marT="5939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800436"/>
                  </a:ext>
                </a:extLst>
              </a:tr>
              <a:tr h="62495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5% - 9.99%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39" marR="5939" marT="5939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10%-19.99%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39" marR="5939" marT="59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20%-29.99%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39" marR="5939" marT="59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30%-49.99%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39" marR="5939" marT="59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50%-74.99%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39" marR="5939" marT="59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75% above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39" marR="5939" marT="59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7838002"/>
                  </a:ext>
                </a:extLst>
              </a:tr>
              <a:tr h="3341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Tier 1:        0% - 4.99%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39" marR="5939" marT="59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0.6%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39" marR="5939" marT="5939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0.9%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39" marR="5939" marT="59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1.2%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39" marR="5939" marT="59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1.8%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39" marR="5939" marT="59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2.4%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39" marR="5939" marT="59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3.0%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39" marR="5939" marT="59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2905421"/>
                  </a:ext>
                </a:extLst>
              </a:tr>
              <a:tr h="3341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Tier 2:        5% - 9.99%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39" marR="5939" marT="59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0.9%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39" marR="5939" marT="5939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1.2%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39" marR="5939" marT="59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1.5%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39" marR="5939" marT="59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2.1%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39" marR="5939" marT="59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2.7%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39" marR="5939" marT="59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3.6%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39" marR="5939" marT="59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2044361"/>
                  </a:ext>
                </a:extLst>
              </a:tr>
              <a:tr h="3341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Tier 3:   10% - 19.99%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39" marR="5939" marT="59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1.2%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39" marR="5939" marT="5939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1.5%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39" marR="5939" marT="59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1.8%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39" marR="5939" marT="59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2.7%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39" marR="5939" marT="59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3.6%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39" marR="5939" marT="59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4.5%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39" marR="5939" marT="59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6778051"/>
                  </a:ext>
                </a:extLst>
              </a:tr>
              <a:tr h="3341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Tier 4:   20% - 39.99%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39" marR="5939" marT="59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1.5%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39" marR="5939" marT="5939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2.1%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39" marR="5939" marT="59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2.7%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39" marR="5939" marT="59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3.6%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39" marR="5939" marT="59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4.8%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39" marR="5939" marT="59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6.0%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39" marR="5939" marT="59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6730778"/>
                  </a:ext>
                </a:extLst>
              </a:tr>
              <a:tr h="35383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Tier 5:         40% above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39" marR="5939" marT="59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1.8%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39" marR="5939" marT="5939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2.5%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39" marR="5939" marT="59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3.6%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39" marR="5939" marT="59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4.8%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39" marR="5939" marT="59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6.3%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39" marR="5939" marT="59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7.8%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39" marR="5939" marT="59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2005061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3648466-BE34-461B-B830-C46EAA72C0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7984485"/>
              </p:ext>
            </p:extLst>
          </p:nvPr>
        </p:nvGraphicFramePr>
        <p:xfrm>
          <a:off x="553899" y="4139903"/>
          <a:ext cx="8036200" cy="24700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3040">
                  <a:extLst>
                    <a:ext uri="{9D8B030D-6E8A-4147-A177-3AD203B41FA5}">
                      <a16:colId xmlns:a16="http://schemas.microsoft.com/office/drawing/2014/main" val="2665801600"/>
                    </a:ext>
                  </a:extLst>
                </a:gridCol>
                <a:gridCol w="1117510">
                  <a:extLst>
                    <a:ext uri="{9D8B030D-6E8A-4147-A177-3AD203B41FA5}">
                      <a16:colId xmlns:a16="http://schemas.microsoft.com/office/drawing/2014/main" val="2220017260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90586206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288617461"/>
                    </a:ext>
                  </a:extLst>
                </a:gridCol>
                <a:gridCol w="1117510">
                  <a:extLst>
                    <a:ext uri="{9D8B030D-6E8A-4147-A177-3AD203B41FA5}">
                      <a16:colId xmlns:a16="http://schemas.microsoft.com/office/drawing/2014/main" val="38887706"/>
                    </a:ext>
                  </a:extLst>
                </a:gridCol>
                <a:gridCol w="1117510">
                  <a:extLst>
                    <a:ext uri="{9D8B030D-6E8A-4147-A177-3AD203B41FA5}">
                      <a16:colId xmlns:a16="http://schemas.microsoft.com/office/drawing/2014/main" val="1501576370"/>
                    </a:ext>
                  </a:extLst>
                </a:gridCol>
                <a:gridCol w="1117510">
                  <a:extLst>
                    <a:ext uri="{9D8B030D-6E8A-4147-A177-3AD203B41FA5}">
                      <a16:colId xmlns:a16="http://schemas.microsoft.com/office/drawing/2014/main" val="83008751"/>
                    </a:ext>
                  </a:extLst>
                </a:gridCol>
              </a:tblGrid>
              <a:tr h="437438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Condition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Prevalence (80% of 100 total members)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Tier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Outcome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2476040"/>
                  </a:ext>
                </a:extLst>
              </a:tr>
              <a:tr h="437438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Blood Glucose/A1c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12.5%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10 out of 80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T3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4 out of 10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40%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2.7%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0494898"/>
                  </a:ext>
                </a:extLst>
              </a:tr>
              <a:tr h="320428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Blood Pressure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30.0%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24 out of 80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T4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4 out of 24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16.7%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2.1%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3427803"/>
                  </a:ext>
                </a:extLst>
              </a:tr>
              <a:tr h="320428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Tobacco Use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5.0%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4 out of 80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T2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3 out of 4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75.0%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3.6%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1190367"/>
                  </a:ext>
                </a:extLst>
              </a:tr>
              <a:tr h="320428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BMI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40.0%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32 out of 80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T5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17 out of 32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53.1%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6.3%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1763642"/>
                  </a:ext>
                </a:extLst>
              </a:tr>
              <a:tr h="408275"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chemeClr val="tx1"/>
                          </a:solidFill>
                        </a:rPr>
                        <a:t>14.7% / 2 = 7.35% per year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27286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1979878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28600" y="848043"/>
            <a:ext cx="8229600" cy="930275"/>
          </a:xfrm>
        </p:spPr>
        <p:txBody>
          <a:bodyPr/>
          <a:lstStyle/>
          <a:p>
            <a:r>
              <a:rPr lang="en-US" dirty="0"/>
              <a:t>Example Group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9542338"/>
              </p:ext>
            </p:extLst>
          </p:nvPr>
        </p:nvGraphicFramePr>
        <p:xfrm>
          <a:off x="228600" y="2009227"/>
          <a:ext cx="8677896" cy="38727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9474">
                  <a:extLst>
                    <a:ext uri="{9D8B030D-6E8A-4147-A177-3AD203B41FA5}">
                      <a16:colId xmlns:a16="http://schemas.microsoft.com/office/drawing/2014/main" val="1762715111"/>
                    </a:ext>
                  </a:extLst>
                </a:gridCol>
                <a:gridCol w="2169474">
                  <a:extLst>
                    <a:ext uri="{9D8B030D-6E8A-4147-A177-3AD203B41FA5}">
                      <a16:colId xmlns:a16="http://schemas.microsoft.com/office/drawing/2014/main" val="3379029795"/>
                    </a:ext>
                  </a:extLst>
                </a:gridCol>
                <a:gridCol w="2169474">
                  <a:extLst>
                    <a:ext uri="{9D8B030D-6E8A-4147-A177-3AD203B41FA5}">
                      <a16:colId xmlns:a16="http://schemas.microsoft.com/office/drawing/2014/main" val="4252708382"/>
                    </a:ext>
                  </a:extLst>
                </a:gridCol>
                <a:gridCol w="2169474">
                  <a:extLst>
                    <a:ext uri="{9D8B030D-6E8A-4147-A177-3AD203B41FA5}">
                      <a16:colId xmlns:a16="http://schemas.microsoft.com/office/drawing/2014/main" val="1740493236"/>
                    </a:ext>
                  </a:extLst>
                </a:gridCol>
              </a:tblGrid>
              <a:tr h="640080">
                <a:tc gridSpan="4">
                  <a:txBody>
                    <a:bodyPr/>
                    <a:lstStyle/>
                    <a:p>
                      <a:r>
                        <a:rPr lang="en-US" sz="1800" dirty="0"/>
                        <a:t>Group</a:t>
                      </a:r>
                      <a:r>
                        <a:rPr lang="en-US" sz="1800" baseline="0" dirty="0"/>
                        <a:t> of 100 contracts with avg. CPC = $600 for an annual Total Cost of $720,000</a:t>
                      </a:r>
                      <a:endParaRPr lang="en-US" sz="18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482561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Year 1: 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Year 2: 2022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Year 3: 2023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Year 4: 2024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05337460"/>
                  </a:ext>
                </a:extLst>
              </a:tr>
              <a:tr h="729171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3% Introduction Discount</a:t>
                      </a:r>
                      <a:endParaRPr 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2% Baseline Discount + </a:t>
                      </a:r>
                    </a:p>
                    <a:p>
                      <a:pPr algn="ctr"/>
                      <a:r>
                        <a:rPr lang="en-US" sz="1200" dirty="0"/>
                        <a:t>1% Maturity Level Discount</a:t>
                      </a:r>
                      <a:endParaRPr 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7.35%</a:t>
                      </a:r>
                      <a:r>
                        <a:rPr lang="en-US" sz="1200" baseline="0" dirty="0"/>
                        <a:t> Outcomes Discount + 1.25% Maturity Level Discount</a:t>
                      </a:r>
                      <a:endParaRPr 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7.35% Outcomes Discount + 1.75% Maturity Level Discount</a:t>
                      </a:r>
                      <a:endParaRPr lang="en-US" sz="12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5070421"/>
                  </a:ext>
                </a:extLst>
              </a:tr>
              <a:tr h="485953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kern="1200" dirty="0"/>
                        <a:t>3%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8.6%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9.1%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93925105"/>
                  </a:ext>
                </a:extLst>
              </a:tr>
              <a:tr h="371611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$21,600</a:t>
                      </a:r>
                      <a:endParaRPr lang="en-US" sz="16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$21,600</a:t>
                      </a:r>
                      <a:endParaRPr lang="en-US" sz="16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$61,920</a:t>
                      </a:r>
                      <a:endParaRPr lang="en-US" sz="16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$65,520</a:t>
                      </a:r>
                      <a:endParaRPr lang="en-US" sz="16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49681430"/>
                  </a:ext>
                </a:extLst>
              </a:tr>
              <a:tr h="1097280">
                <a:tc gridSpan="4"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2800" b="1" dirty="0"/>
                        <a:t>4-year total discounts (23.7%)  = $170,640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457200" lvl="1" indent="0" algn="l">
                        <a:buFont typeface="Wingdings" panose="05000000000000000000" pitchFamily="2" charset="2"/>
                        <a:buNone/>
                      </a:pPr>
                      <a:endParaRPr lang="en-US" sz="1100" baseline="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en-US" sz="11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US" sz="1100" baseline="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14103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0450001"/>
      </p:ext>
    </p:extLst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alspic.jp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069035" y="553054"/>
            <a:ext cx="5953856" cy="6055078"/>
          </a:xfrm>
          <a:prstGeom prst="rect">
            <a:avLst/>
          </a:prstGeom>
        </p:spPr>
      </p:pic>
      <p:sp>
        <p:nvSpPr>
          <p:cNvPr id="9" name="Shape 153"/>
          <p:cNvSpPr/>
          <p:nvPr/>
        </p:nvSpPr>
        <p:spPr>
          <a:xfrm>
            <a:off x="5127528" y="2715280"/>
            <a:ext cx="3838575" cy="15547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t"/>
          <a:lstStyle/>
          <a:p>
            <a:pPr marL="342900" indent="-342900">
              <a:lnSpc>
                <a:spcPct val="80000"/>
              </a:lnSpc>
              <a:buFont typeface="Arial"/>
              <a:buChar char="•"/>
              <a:defRPr sz="1800"/>
            </a:pPr>
            <a:r>
              <a:rPr lang="en-US" sz="2500" dirty="0">
                <a:solidFill>
                  <a:srgbClr val="A6AAA9"/>
                </a:solidFill>
                <a:latin typeface="Arial"/>
                <a:ea typeface="Helvetica Neue"/>
                <a:cs typeface="Arial"/>
                <a:sym typeface="Helvetica Neue"/>
              </a:rPr>
              <a:t>Where are you now?</a:t>
            </a:r>
          </a:p>
          <a:p>
            <a:pPr marL="342900" indent="-342900">
              <a:lnSpc>
                <a:spcPct val="80000"/>
              </a:lnSpc>
              <a:buFont typeface="Arial"/>
              <a:buChar char="•"/>
              <a:defRPr sz="1800"/>
            </a:pPr>
            <a:endParaRPr lang="en-US" sz="2500" dirty="0">
              <a:solidFill>
                <a:srgbClr val="A6AAA9"/>
              </a:solidFill>
              <a:latin typeface="Arial"/>
              <a:ea typeface="Helvetica Neue"/>
              <a:cs typeface="Arial"/>
              <a:sym typeface="Helvetica Neue"/>
            </a:endParaRPr>
          </a:p>
          <a:p>
            <a:pPr marL="342900" indent="-342900">
              <a:lnSpc>
                <a:spcPct val="80000"/>
              </a:lnSpc>
              <a:buFont typeface="Arial"/>
              <a:buChar char="•"/>
              <a:defRPr sz="1800"/>
            </a:pPr>
            <a:r>
              <a:rPr lang="en-US" sz="2500" dirty="0">
                <a:solidFill>
                  <a:srgbClr val="A6AAA9"/>
                </a:solidFill>
                <a:latin typeface="Arial"/>
                <a:ea typeface="Helvetica Neue"/>
                <a:cs typeface="Arial"/>
                <a:sym typeface="Helvetica Neue"/>
              </a:rPr>
              <a:t>What are your barriers?</a:t>
            </a:r>
          </a:p>
          <a:p>
            <a:pPr lvl="0">
              <a:lnSpc>
                <a:spcPct val="80000"/>
              </a:lnSpc>
              <a:defRPr sz="1800"/>
            </a:pPr>
            <a:endParaRPr lang="en-US" sz="2500" dirty="0">
              <a:solidFill>
                <a:srgbClr val="A6AAA9"/>
              </a:solidFill>
              <a:latin typeface="Arial"/>
              <a:ea typeface="Helvetica Neue"/>
              <a:cs typeface="Arial"/>
              <a:sym typeface="Helvetica Neue"/>
            </a:endParaRPr>
          </a:p>
          <a:p>
            <a:pPr marL="342900" indent="-342900">
              <a:lnSpc>
                <a:spcPct val="80000"/>
              </a:lnSpc>
              <a:buFont typeface="Arial"/>
              <a:buChar char="•"/>
              <a:defRPr sz="1800"/>
            </a:pPr>
            <a:r>
              <a:rPr lang="en-US" sz="2500" dirty="0">
                <a:solidFill>
                  <a:srgbClr val="A6AAA9"/>
                </a:solidFill>
                <a:latin typeface="Arial"/>
                <a:ea typeface="Helvetica Neue"/>
                <a:cs typeface="Arial"/>
                <a:sym typeface="Helvetica Neue"/>
              </a:rPr>
              <a:t>Where are you going? </a:t>
            </a:r>
          </a:p>
          <a:p>
            <a:pPr lvl="0">
              <a:lnSpc>
                <a:spcPct val="80000"/>
              </a:lnSpc>
              <a:defRPr sz="1800"/>
            </a:pPr>
            <a:endParaRPr lang="en-US" sz="2500" dirty="0">
              <a:solidFill>
                <a:srgbClr val="A6AAA9"/>
              </a:solidFill>
              <a:latin typeface="Arial"/>
              <a:ea typeface="Helvetica Neue"/>
              <a:cs typeface="Arial"/>
              <a:sym typeface="Helvetica Neue"/>
            </a:endParaRPr>
          </a:p>
          <a:p>
            <a:pPr marL="342900" indent="-342900">
              <a:lnSpc>
                <a:spcPct val="80000"/>
              </a:lnSpc>
              <a:buFont typeface="Arial"/>
              <a:buChar char="•"/>
              <a:defRPr sz="1800"/>
            </a:pPr>
            <a:r>
              <a:rPr lang="en-US" sz="2500" dirty="0">
                <a:solidFill>
                  <a:srgbClr val="A6AAA9"/>
                </a:solidFill>
                <a:latin typeface="Arial"/>
                <a:ea typeface="Helvetica Neue"/>
                <a:cs typeface="Arial"/>
                <a:sym typeface="Helvetica Neue"/>
              </a:rPr>
              <a:t>How can we get there?</a:t>
            </a:r>
            <a:endParaRPr sz="2500" dirty="0">
              <a:solidFill>
                <a:srgbClr val="A6AAA9"/>
              </a:solidFill>
              <a:latin typeface="Arial"/>
              <a:ea typeface="Helvetica Neue"/>
              <a:cs typeface="Arial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010624838"/>
      </p:ext>
    </p:extLst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err="1"/>
              <a:t>BeWell</a:t>
            </a:r>
            <a:r>
              <a:rPr lang="en-US" dirty="0"/>
              <a:t> Team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BeWell@bcbsks.com</a:t>
            </a:r>
          </a:p>
        </p:txBody>
      </p:sp>
    </p:spTree>
    <p:extLst>
      <p:ext uri="{BB962C8B-B14F-4D97-AF65-F5344CB8AC3E}">
        <p14:creationId xmlns:p14="http://schemas.microsoft.com/office/powerpoint/2010/main" val="638663539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" y="2"/>
            <a:ext cx="9143999" cy="1576615"/>
          </a:xfrm>
          <a:prstGeom prst="rect">
            <a:avLst/>
          </a:prstGeom>
          <a:solidFill>
            <a:srgbClr val="7ABC2B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02597" y="631343"/>
            <a:ext cx="8641405" cy="838167"/>
          </a:xfrm>
        </p:spPr>
        <p:txBody>
          <a:bodyPr>
            <a:normAutofit/>
          </a:bodyPr>
          <a:lstStyle/>
          <a:p>
            <a:r>
              <a:rPr lang="en-US" sz="3300" dirty="0">
                <a:solidFill>
                  <a:srgbClr val="FFFFFF"/>
                </a:solidFill>
              </a:rPr>
              <a:t>to helping design employee-centered health </a:t>
            </a:r>
          </a:p>
        </p:txBody>
      </p:sp>
      <p:pic>
        <p:nvPicPr>
          <p:cNvPr id="9" name="ThinkstockPhotos-505969038.jpg"/>
          <p:cNvPicPr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" y="1581257"/>
            <a:ext cx="9143988" cy="5276745"/>
          </a:xfrm>
          <a:prstGeom prst="rect">
            <a:avLst/>
          </a:prstGeom>
          <a:ln w="12700">
            <a:miter lim="400000"/>
          </a:ln>
        </p:spPr>
      </p:pic>
      <p:sp>
        <p:nvSpPr>
          <p:cNvPr id="20" name="Text Placeholder 3"/>
          <p:cNvSpPr txBox="1">
            <a:spLocks/>
          </p:cNvSpPr>
          <p:nvPr/>
        </p:nvSpPr>
        <p:spPr>
          <a:xfrm>
            <a:off x="98527" y="2947168"/>
            <a:ext cx="4554210" cy="2549087"/>
          </a:xfrm>
          <a:prstGeom prst="rect">
            <a:avLst/>
          </a:prstGeom>
          <a:solidFill>
            <a:srgbClr val="0C1E37">
              <a:alpha val="76000"/>
            </a:srgbClr>
          </a:solidFill>
          <a:ln>
            <a:noFill/>
          </a:ln>
          <a:effectLst/>
        </p:spPr>
        <p:txBody>
          <a:bodyPr vert="horz" wrap="square" lIns="274320" tIns="182880" rIns="91440" bIns="228600" rtlCol="0" anchor="ctr"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35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200" kern="1200">
                <a:solidFill>
                  <a:srgbClr val="4C4C4C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4C4C4C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rgbClr val="4C4C4C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rgbClr val="4C4C4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/>
          </a:p>
        </p:txBody>
      </p:sp>
      <p:sp>
        <p:nvSpPr>
          <p:cNvPr id="16" name="Shape 73"/>
          <p:cNvSpPr/>
          <p:nvPr/>
        </p:nvSpPr>
        <p:spPr>
          <a:xfrm>
            <a:off x="4212859" y="1686104"/>
            <a:ext cx="4778623" cy="47955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ln w="76200" cmpd="sng">
            <a:solidFill>
              <a:srgbClr val="68B322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 sz="2400"/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165671" y="3262761"/>
            <a:ext cx="3961577" cy="5495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500" kern="1200">
                <a:solidFill>
                  <a:srgbClr val="78BE20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5750" indent="-285750">
              <a:buFont typeface="Arial"/>
              <a:buChar char="•"/>
            </a:pPr>
            <a:r>
              <a:rPr lang="en-US" sz="1800" dirty="0">
                <a:solidFill>
                  <a:srgbClr val="FFFFFF"/>
                </a:solidFill>
              </a:rPr>
              <a:t>IMPROVED HEALTH</a:t>
            </a: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165669" y="3815445"/>
            <a:ext cx="4366644" cy="5495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500" kern="1200">
                <a:solidFill>
                  <a:srgbClr val="78BE20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5750" indent="-285750">
              <a:buFont typeface="Arial"/>
              <a:buChar char="•"/>
            </a:pPr>
            <a:r>
              <a:rPr lang="en-US" sz="1800" dirty="0">
                <a:solidFill>
                  <a:srgbClr val="FFFFFF"/>
                </a:solidFill>
              </a:rPr>
              <a:t>INCREASED ACCESS TO HEALTH PROMOTION &amp; SUPPORT</a:t>
            </a: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165669" y="4750638"/>
            <a:ext cx="4366644" cy="5495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500" kern="1200">
                <a:solidFill>
                  <a:srgbClr val="78BE20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5750" indent="-285750">
              <a:buFont typeface="Arial"/>
              <a:buChar char="•"/>
            </a:pPr>
            <a:r>
              <a:rPr lang="en-US" sz="1800" dirty="0">
                <a:solidFill>
                  <a:srgbClr val="FFFFFF"/>
                </a:solidFill>
              </a:rPr>
              <a:t>IMPROVED JOB SATISFACTION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597" y="128860"/>
            <a:ext cx="66648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We're committed 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165669" y="4364998"/>
            <a:ext cx="4366644" cy="5495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500" kern="1200">
                <a:solidFill>
                  <a:srgbClr val="78BE20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5750" indent="-285750">
              <a:buFont typeface="Arial"/>
              <a:buChar char="•"/>
            </a:pPr>
            <a:r>
              <a:rPr lang="en-US" sz="1800" dirty="0">
                <a:solidFill>
                  <a:srgbClr val="FFFFFF"/>
                </a:solidFill>
              </a:rPr>
              <a:t>LOWER HEALTH CARE COSTS</a:t>
            </a:r>
          </a:p>
        </p:txBody>
      </p:sp>
    </p:spTree>
    <p:extLst>
      <p:ext uri="{BB962C8B-B14F-4D97-AF65-F5344CB8AC3E}">
        <p14:creationId xmlns:p14="http://schemas.microsoft.com/office/powerpoint/2010/main" val="3880984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ThinkstockPhotos-507958718.jpg"/>
          <p:cNvPicPr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1576615"/>
            <a:ext cx="9143999" cy="6026214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Rectangle 10"/>
          <p:cNvSpPr/>
          <p:nvPr/>
        </p:nvSpPr>
        <p:spPr>
          <a:xfrm>
            <a:off x="2" y="2"/>
            <a:ext cx="9143999" cy="1576615"/>
          </a:xfrm>
          <a:prstGeom prst="rect">
            <a:avLst/>
          </a:prstGeom>
          <a:solidFill>
            <a:srgbClr val="7ABC2B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02597" y="379522"/>
            <a:ext cx="8641405" cy="838167"/>
          </a:xfrm>
        </p:spPr>
        <p:txBody>
          <a:bodyPr>
            <a:normAutofit/>
          </a:bodyPr>
          <a:lstStyle/>
          <a:p>
            <a:r>
              <a:rPr lang="en-US" sz="3300" dirty="0">
                <a:solidFill>
                  <a:srgbClr val="FFFFFF"/>
                </a:solidFill>
              </a:rPr>
              <a:t>… and reducing your employment costs 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475212" y="2496306"/>
            <a:ext cx="4554210" cy="3667819"/>
          </a:xfrm>
          <a:prstGeom prst="rect">
            <a:avLst/>
          </a:prstGeom>
          <a:solidFill>
            <a:srgbClr val="0C1E37">
              <a:alpha val="76000"/>
            </a:srgbClr>
          </a:solidFill>
          <a:ln>
            <a:noFill/>
          </a:ln>
          <a:effectLst/>
        </p:spPr>
        <p:txBody>
          <a:bodyPr vert="horz" wrap="square" lIns="274320" tIns="182880" rIns="91440" bIns="228600" rtlCol="0" anchor="ctr"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35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200" kern="1200">
                <a:solidFill>
                  <a:srgbClr val="4C4C4C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4C4C4C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rgbClr val="4C4C4C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rgbClr val="4C4C4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/>
          </a:p>
        </p:txBody>
      </p:sp>
      <p:sp>
        <p:nvSpPr>
          <p:cNvPr id="16" name="Shape 73"/>
          <p:cNvSpPr/>
          <p:nvPr/>
        </p:nvSpPr>
        <p:spPr>
          <a:xfrm>
            <a:off x="360277" y="1861284"/>
            <a:ext cx="4778623" cy="47955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ln w="76200" cmpd="sng">
            <a:solidFill>
              <a:srgbClr val="68B322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 sz="2400"/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1122592" y="3201039"/>
            <a:ext cx="3961577" cy="5495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500" kern="1200">
                <a:solidFill>
                  <a:srgbClr val="78BE20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5750" indent="-285750">
              <a:buFont typeface="Arial"/>
              <a:buChar char="•"/>
            </a:pPr>
            <a:r>
              <a:rPr lang="en-US" sz="1800" dirty="0">
                <a:solidFill>
                  <a:srgbClr val="FFFFFF"/>
                </a:solidFill>
              </a:rPr>
              <a:t>CULTURE OF HEALTH</a:t>
            </a: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1122590" y="3753723"/>
            <a:ext cx="4366644" cy="5495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500" kern="1200">
                <a:solidFill>
                  <a:srgbClr val="78BE20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5750" indent="-285750">
              <a:buFont typeface="Arial"/>
              <a:buChar char="•"/>
            </a:pPr>
            <a:r>
              <a:rPr lang="en-US" sz="1800" dirty="0">
                <a:solidFill>
                  <a:srgbClr val="FFFFFF"/>
                </a:solidFill>
              </a:rPr>
              <a:t>ENGAGED EMPLOYEES</a:t>
            </a: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1122590" y="4303276"/>
            <a:ext cx="4366644" cy="5495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500" kern="1200">
                <a:solidFill>
                  <a:srgbClr val="78BE20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5750" indent="-285750">
              <a:buFont typeface="Arial"/>
              <a:buChar char="•"/>
            </a:pPr>
            <a:r>
              <a:rPr lang="en-US" sz="1800" dirty="0">
                <a:solidFill>
                  <a:srgbClr val="FFFFFF"/>
                </a:solidFill>
              </a:rPr>
              <a:t>LOWER HEALTH CARE COSTS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1122590" y="4852829"/>
            <a:ext cx="4366644" cy="5495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500" kern="1200">
                <a:solidFill>
                  <a:srgbClr val="78BE20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5750" indent="-285750">
              <a:buFont typeface="Arial"/>
              <a:buChar char="•"/>
            </a:pPr>
            <a:r>
              <a:rPr lang="en-US" sz="1800" dirty="0">
                <a:solidFill>
                  <a:srgbClr val="FFFFFF"/>
                </a:solidFill>
              </a:rPr>
              <a:t>IMPROVED RECRUITMENT </a:t>
            </a:r>
          </a:p>
        </p:txBody>
      </p:sp>
    </p:spTree>
    <p:extLst>
      <p:ext uri="{BB962C8B-B14F-4D97-AF65-F5344CB8AC3E}">
        <p14:creationId xmlns:p14="http://schemas.microsoft.com/office/powerpoint/2010/main" val="2094233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C771A024-5A59-AA4E-9FD5-C91D965F5FFF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264374"/>
            <a:ext cx="9144000" cy="1591733"/>
          </a:xfrm>
        </p:spPr>
        <p:txBody>
          <a:bodyPr/>
          <a:lstStyle/>
          <a:p>
            <a:r>
              <a:rPr lang="en-US" dirty="0"/>
              <a:t>Creating a Culture of Health</a:t>
            </a:r>
          </a:p>
        </p:txBody>
      </p:sp>
    </p:spTree>
    <p:extLst>
      <p:ext uri="{BB962C8B-B14F-4D97-AF65-F5344CB8AC3E}">
        <p14:creationId xmlns:p14="http://schemas.microsoft.com/office/powerpoint/2010/main" val="3773990024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Committed Team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807" y="1234759"/>
            <a:ext cx="7436386" cy="4939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087568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" y="0"/>
            <a:ext cx="9143999" cy="6858000"/>
          </a:xfrm>
          <a:prstGeom prst="rect">
            <a:avLst/>
          </a:prstGeom>
          <a:solidFill>
            <a:srgbClr val="7ABC2B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05436" y="2511656"/>
            <a:ext cx="7865586" cy="1613187"/>
          </a:xfrm>
        </p:spPr>
        <p:txBody>
          <a:bodyPr>
            <a:noAutofit/>
          </a:bodyPr>
          <a:lstStyle/>
          <a:p>
            <a:br>
              <a:rPr lang="en-US" sz="2000" dirty="0">
                <a:solidFill>
                  <a:schemeClr val="bg1"/>
                </a:solidFill>
              </a:rPr>
            </a:b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80944" y="917592"/>
            <a:ext cx="7214841" cy="480131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2400" dirty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accent2"/>
              </a:solidFill>
            </a:endParaRPr>
          </a:p>
          <a:p>
            <a:endParaRPr lang="en-US" dirty="0">
              <a:solidFill>
                <a:schemeClr val="accent2"/>
              </a:solidFill>
            </a:endParaRPr>
          </a:p>
          <a:p>
            <a:r>
              <a:rPr lang="en-US" dirty="0">
                <a:solidFill>
                  <a:schemeClr val="accent2"/>
                </a:solidFill>
              </a:rPr>
              <a:t>A pilot program determined to find a proven formula that will reduce cost by positively influencing the workplace culture of enrolled groups and their employees' health, well-being and engagement with the healthcare system.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9780" y="1940588"/>
            <a:ext cx="4217168" cy="1142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233285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2246298"/>
            <a:ext cx="329202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dirty="0">
                <a:solidFill>
                  <a:schemeClr val="bg1"/>
                </a:solidFill>
              </a:rPr>
              <a:t>Top 5 </a:t>
            </a:r>
          </a:p>
          <a:p>
            <a:pPr algn="ctr"/>
            <a:r>
              <a:rPr lang="en-US" sz="5000" dirty="0">
                <a:solidFill>
                  <a:schemeClr val="bg1"/>
                </a:solidFill>
              </a:rPr>
              <a:t>Outliers 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5270773" y="2625525"/>
            <a:ext cx="3856382" cy="3506473"/>
            <a:chOff x="4705999" y="2464161"/>
            <a:chExt cx="3856382" cy="3506473"/>
          </a:xfrm>
        </p:grpSpPr>
        <p:sp>
          <p:nvSpPr>
            <p:cNvPr id="2" name="Oval 1"/>
            <p:cNvSpPr/>
            <p:nvPr/>
          </p:nvSpPr>
          <p:spPr>
            <a:xfrm>
              <a:off x="4705999" y="2498140"/>
              <a:ext cx="588086" cy="588086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  <a:effectLst>
              <a:outerShdw sx="1000" sy="1000" rotWithShape="0">
                <a:srgbClr val="000000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>
                  <a:solidFill>
                    <a:schemeClr val="bg1"/>
                  </a:solidFill>
                </a:ln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4705999" y="3353591"/>
              <a:ext cx="588086" cy="588086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  <a:effectLst>
              <a:outerShdw sx="1000" sy="1000" rotWithShape="0">
                <a:srgbClr val="000000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>
                  <a:solidFill>
                    <a:schemeClr val="bg1"/>
                  </a:solidFill>
                </a:ln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4705999" y="4206123"/>
              <a:ext cx="588086" cy="588086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  <a:effectLst>
              <a:outerShdw sx="1000" sy="1000" rotWithShape="0">
                <a:srgbClr val="000000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>
                  <a:solidFill>
                    <a:schemeClr val="bg1"/>
                  </a:solidFill>
                </a:ln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4705999" y="5105549"/>
              <a:ext cx="588086" cy="588086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  <a:effectLst>
              <a:outerShdw sx="1000" sy="1000" rotWithShape="0">
                <a:srgbClr val="000000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>
                  <a:solidFill>
                    <a:schemeClr val="bg1"/>
                  </a:solidFill>
                </a:ln>
              </a:endParaRPr>
            </a:p>
          </p:txBody>
        </p:sp>
        <p:cxnSp>
          <p:nvCxnSpPr>
            <p:cNvPr id="16" name="Straight Connector 15"/>
            <p:cNvCxnSpPr>
              <a:stCxn id="2" idx="6"/>
            </p:cNvCxnSpPr>
            <p:nvPr/>
          </p:nvCxnSpPr>
          <p:spPr>
            <a:xfrm>
              <a:off x="5294085" y="2792183"/>
              <a:ext cx="3268296" cy="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  <a:effectLst>
              <a:outerShdw sx="1000" sy="1000" rotWithShape="0">
                <a:srgbClr val="000000"/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5294085" y="3644756"/>
              <a:ext cx="3268296" cy="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  <a:effectLst>
              <a:outerShdw sx="1000" sy="1000" rotWithShape="0">
                <a:srgbClr val="000000"/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294085" y="4500166"/>
              <a:ext cx="3268296" cy="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  <a:effectLst>
              <a:outerShdw sx="1000" sy="1000" rotWithShape="0">
                <a:srgbClr val="000000"/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94085" y="5399592"/>
              <a:ext cx="3268296" cy="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  <a:effectLst>
              <a:outerShdw sx="1000" sy="1000" rotWithShape="0">
                <a:srgbClr val="000000"/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5304024" y="2464161"/>
              <a:ext cx="24433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3"/>
                  </a:solidFill>
                </a:rPr>
                <a:t>Strong Partnership</a:t>
              </a:r>
              <a:endParaRPr lang="en-US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304024" y="3301117"/>
              <a:ext cx="26023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3"/>
                  </a:solidFill>
                </a:rPr>
                <a:t>Put employees first </a:t>
              </a:r>
            </a:p>
            <a:p>
              <a:endParaRPr lang="en-US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304023" y="4156527"/>
              <a:ext cx="313246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3"/>
                  </a:solidFill>
                </a:rPr>
                <a:t>Committed to creating workplace wellness culture</a:t>
              </a:r>
            </a:p>
            <a:p>
              <a:endParaRPr lang="en-US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304024" y="5047304"/>
              <a:ext cx="299811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3"/>
                  </a:solidFill>
                </a:rPr>
                <a:t>Identified health improvement opportunities </a:t>
              </a:r>
            </a:p>
            <a:p>
              <a:endParaRPr lang="en-US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843589" y="2602660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3"/>
                  </a:solidFill>
                </a:rPr>
                <a:t>1</a:t>
              </a:r>
              <a:endParaRPr lang="en-US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843589" y="3469298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3"/>
                  </a:solidFill>
                </a:rPr>
                <a:t>2</a:t>
              </a:r>
              <a:endParaRPr lang="en-US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846825" y="4339118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3"/>
                  </a:solidFill>
                </a:rPr>
                <a:t>3</a:t>
              </a:r>
              <a:endParaRPr lang="en-US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843589" y="5224142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3"/>
                  </a:solidFill>
                </a:rPr>
                <a:t>4</a:t>
              </a:r>
              <a:endParaRPr lang="en-US" dirty="0"/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236" y="512583"/>
            <a:ext cx="5150684" cy="6091016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5408363" y="886255"/>
            <a:ext cx="3967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3"/>
                </a:solidFill>
              </a:rPr>
              <a:t>SELECTION</a:t>
            </a:r>
          </a:p>
          <a:p>
            <a:endParaRPr lang="en-US" sz="2000" dirty="0"/>
          </a:p>
          <a:p>
            <a:r>
              <a:rPr lang="en-US" sz="1400" dirty="0"/>
              <a:t>Five groups were selected based on the following criteria:</a:t>
            </a:r>
          </a:p>
        </p:txBody>
      </p:sp>
    </p:spTree>
    <p:extLst>
      <p:ext uri="{BB962C8B-B14F-4D97-AF65-F5344CB8AC3E}">
        <p14:creationId xmlns:p14="http://schemas.microsoft.com/office/powerpoint/2010/main" val="2110722162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012417-BCBSKS-HO-4-3-Tempalte">
  <a:themeElements>
    <a:clrScheme name="BCBSKS-HealthyOptions">
      <a:dk1>
        <a:srgbClr val="3D3935"/>
      </a:dk1>
      <a:lt1>
        <a:sysClr val="window" lastClr="FFFFFF"/>
      </a:lt1>
      <a:dk2>
        <a:srgbClr val="78BE20"/>
      </a:dk2>
      <a:lt2>
        <a:srgbClr val="C2E189"/>
      </a:lt2>
      <a:accent1>
        <a:srgbClr val="78BE20"/>
      </a:accent1>
      <a:accent2>
        <a:srgbClr val="005EB8"/>
      </a:accent2>
      <a:accent3>
        <a:srgbClr val="78BE20"/>
      </a:accent3>
      <a:accent4>
        <a:srgbClr val="658D1B"/>
      </a:accent4>
      <a:accent5>
        <a:srgbClr val="6ECEB2"/>
      </a:accent5>
      <a:accent6>
        <a:srgbClr val="ED8B00"/>
      </a:accent6>
      <a:hlink>
        <a:srgbClr val="78BE20"/>
      </a:hlink>
      <a:folHlink>
        <a:srgbClr val="C2E189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012417-BCBSKS-HO-4-3-Tempalte">
  <a:themeElements>
    <a:clrScheme name="BCBSKS-HealthyOptions">
      <a:dk1>
        <a:srgbClr val="3D3935"/>
      </a:dk1>
      <a:lt1>
        <a:sysClr val="window" lastClr="FFFFFF"/>
      </a:lt1>
      <a:dk2>
        <a:srgbClr val="78BE20"/>
      </a:dk2>
      <a:lt2>
        <a:srgbClr val="C2E189"/>
      </a:lt2>
      <a:accent1>
        <a:srgbClr val="78BE20"/>
      </a:accent1>
      <a:accent2>
        <a:srgbClr val="005EB8"/>
      </a:accent2>
      <a:accent3>
        <a:srgbClr val="78BE20"/>
      </a:accent3>
      <a:accent4>
        <a:srgbClr val="658D1B"/>
      </a:accent4>
      <a:accent5>
        <a:srgbClr val="6ECEB2"/>
      </a:accent5>
      <a:accent6>
        <a:srgbClr val="ED8B00"/>
      </a:accent6>
      <a:hlink>
        <a:srgbClr val="78BE20"/>
      </a:hlink>
      <a:folHlink>
        <a:srgbClr val="C2E189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Custom Design">
  <a:themeElements>
    <a:clrScheme name="BCBSKS-HealthyOptions">
      <a:dk1>
        <a:srgbClr val="3D3935"/>
      </a:dk1>
      <a:lt1>
        <a:sysClr val="window" lastClr="FFFFFF"/>
      </a:lt1>
      <a:dk2>
        <a:srgbClr val="78BE20"/>
      </a:dk2>
      <a:lt2>
        <a:srgbClr val="C2E189"/>
      </a:lt2>
      <a:accent1>
        <a:srgbClr val="78BE20"/>
      </a:accent1>
      <a:accent2>
        <a:srgbClr val="005EB8"/>
      </a:accent2>
      <a:accent3>
        <a:srgbClr val="78BE20"/>
      </a:accent3>
      <a:accent4>
        <a:srgbClr val="658D1B"/>
      </a:accent4>
      <a:accent5>
        <a:srgbClr val="6ECEB2"/>
      </a:accent5>
      <a:accent6>
        <a:srgbClr val="ED8B00"/>
      </a:accent6>
      <a:hlink>
        <a:srgbClr val="78BE20"/>
      </a:hlink>
      <a:folHlink>
        <a:srgbClr val="C2E18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Custom Design">
  <a:themeElements>
    <a:clrScheme name="BCBSKS-HealthyOptions">
      <a:dk1>
        <a:srgbClr val="3D3935"/>
      </a:dk1>
      <a:lt1>
        <a:sysClr val="window" lastClr="FFFFFF"/>
      </a:lt1>
      <a:dk2>
        <a:srgbClr val="78BE20"/>
      </a:dk2>
      <a:lt2>
        <a:srgbClr val="C2E189"/>
      </a:lt2>
      <a:accent1>
        <a:srgbClr val="78BE20"/>
      </a:accent1>
      <a:accent2>
        <a:srgbClr val="005EB8"/>
      </a:accent2>
      <a:accent3>
        <a:srgbClr val="78BE20"/>
      </a:accent3>
      <a:accent4>
        <a:srgbClr val="658D1B"/>
      </a:accent4>
      <a:accent5>
        <a:srgbClr val="6ECEB2"/>
      </a:accent5>
      <a:accent6>
        <a:srgbClr val="ED8B00"/>
      </a:accent6>
      <a:hlink>
        <a:srgbClr val="78BE20"/>
      </a:hlink>
      <a:folHlink>
        <a:srgbClr val="C2E18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E64AEEDD9B7A4D93545ACBE97D4615" ma:contentTypeVersion="2" ma:contentTypeDescription="Create a new document." ma:contentTypeScope="" ma:versionID="f49002b78e3a4a71b814eef46a983816">
  <xsd:schema xmlns:xsd="http://www.w3.org/2001/XMLSchema" xmlns:xs="http://www.w3.org/2001/XMLSchema" xmlns:p="http://schemas.microsoft.com/office/2006/metadata/properties" xmlns:ns2="http://schemas.microsoft.com/sharepoint/v3/fields" targetNamespace="http://schemas.microsoft.com/office/2006/metadata/properties" ma:root="true" ma:fieldsID="38f6db2dd0d9a0cf6a8dc37be32b365b" ns2:_=""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Status" minOccurs="0"/>
                <xsd:element ref="ns2:_Vers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8" nillable="true" ma:displayName="Status" ma:default="Not Started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  <xsd:element name="_Version" ma:index="9" nillable="true" ma:displayName="Version" ma:internalName="_Vers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Version xmlns="http://schemas.microsoft.com/sharepoint/v3/fields" xsi:nil="true"/>
    <_Status xmlns="http://schemas.microsoft.com/sharepoint/v3/fields">Not Started</_Status>
  </documentManagement>
</p:properties>
</file>

<file path=customXml/itemProps1.xml><?xml version="1.0" encoding="utf-8"?>
<ds:datastoreItem xmlns:ds="http://schemas.openxmlformats.org/officeDocument/2006/customXml" ds:itemID="{E4214858-785C-42F7-BE66-6D0E79395F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B6F2769-7194-4217-93D3-3AF3A4742282}">
  <ds:schemaRefs>
    <ds:schemaRef ds:uri="http://purl.org/dc/elements/1.1/"/>
    <ds:schemaRef ds:uri="http://www.w3.org/XML/1998/namespace"/>
    <ds:schemaRef ds:uri="http://schemas.microsoft.com/office/2006/documentManagement/types"/>
    <ds:schemaRef ds:uri="http://schemas.microsoft.com/sharepoint/v3/field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13705</TotalTime>
  <Words>1194</Words>
  <Application>Microsoft Office PowerPoint</Application>
  <PresentationFormat>On-screen Show (4:3)</PresentationFormat>
  <Paragraphs>332</Paragraphs>
  <Slides>36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36</vt:i4>
      </vt:variant>
    </vt:vector>
  </HeadingPairs>
  <TitlesOfParts>
    <vt:vector size="43" baseType="lpstr">
      <vt:lpstr>Arial</vt:lpstr>
      <vt:lpstr>Arial Narrow</vt:lpstr>
      <vt:lpstr>Calibri</vt:lpstr>
      <vt:lpstr>012417-BCBSKS-HO-4-3-Tempalte</vt:lpstr>
      <vt:lpstr>1_012417-BCBSKS-HO-4-3-Tempalte</vt:lpstr>
      <vt:lpstr>2_Custom Design</vt:lpstr>
      <vt:lpstr>1_Custom Design</vt:lpstr>
      <vt:lpstr>PowerPoint Presentation</vt:lpstr>
      <vt:lpstr>means added value </vt:lpstr>
      <vt:lpstr>HEALTHY  EMPLOYEES</vt:lpstr>
      <vt:lpstr>to helping design employee-centered health </vt:lpstr>
      <vt:lpstr>… and reducing your employment costs </vt:lpstr>
      <vt:lpstr>Creating a Culture of Health</vt:lpstr>
      <vt:lpstr>A Committed Team</vt:lpstr>
      <vt:lpstr> </vt:lpstr>
      <vt:lpstr>PowerPoint Presentation</vt:lpstr>
      <vt:lpstr>Workplace Wellness</vt:lpstr>
      <vt:lpstr>Why is this an employer issue?</vt:lpstr>
      <vt:lpstr>PowerPoint Presentation</vt:lpstr>
      <vt:lpstr>Return on Investment (ROI)</vt:lpstr>
      <vt:lpstr>PowerPoint Presentation</vt:lpstr>
      <vt:lpstr>Chronic disease comes from:</vt:lpstr>
      <vt:lpstr>PowerPoint Presentation</vt:lpstr>
      <vt:lpstr> Who do you need to reach?  </vt:lpstr>
      <vt:lpstr>PowerPoint Presentation</vt:lpstr>
      <vt:lpstr>PowerPoint Presentation</vt:lpstr>
      <vt:lpstr>Engagement &amp; Implementation</vt:lpstr>
      <vt:lpstr>Why BeWell?</vt:lpstr>
      <vt:lpstr>PowerPoint Presentation</vt:lpstr>
      <vt:lpstr>What is your role?</vt:lpstr>
      <vt:lpstr>PowerPoint Presentation</vt:lpstr>
      <vt:lpstr>PowerPoint Presentation</vt:lpstr>
      <vt:lpstr>PowerPoint Presentation</vt:lpstr>
      <vt:lpstr>Education &amp; Support</vt:lpstr>
      <vt:lpstr>Workplace Wellness </vt:lpstr>
      <vt:lpstr>BeWell Toolkit </vt:lpstr>
      <vt:lpstr>A Plan for Success</vt:lpstr>
      <vt:lpstr>Financial Discount Opportunities (Over 4 year time frame)</vt:lpstr>
      <vt:lpstr>Foundation Structure</vt:lpstr>
      <vt:lpstr>Outcomes Matrix</vt:lpstr>
      <vt:lpstr>Example Group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FileNewTemplate</dc:title>
  <dc:creator>Diana</dc:creator>
  <cp:lastModifiedBy>Kylene Frost</cp:lastModifiedBy>
  <cp:revision>349</cp:revision>
  <dcterms:created xsi:type="dcterms:W3CDTF">2010-04-12T23:12:02Z</dcterms:created>
  <dcterms:modified xsi:type="dcterms:W3CDTF">2021-03-16T20:02:17Z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0x0101000DE64AEEDD9B7A4D93545ACBE97D4615</vt:lpwstr>
  </property>
</Properties>
</file>