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4" r:id="rId4"/>
    <p:sldMasterId id="2147493533" r:id="rId5"/>
    <p:sldMasterId id="2147493523" r:id="rId6"/>
    <p:sldMasterId id="2147493511" r:id="rId7"/>
  </p:sldMasterIdLst>
  <p:notesMasterIdLst>
    <p:notesMasterId r:id="rId44"/>
  </p:notesMasterIdLst>
  <p:handoutMasterIdLst>
    <p:handoutMasterId r:id="rId45"/>
  </p:handoutMasterIdLst>
  <p:sldIdLst>
    <p:sldId id="269" r:id="rId8"/>
    <p:sldId id="292" r:id="rId9"/>
    <p:sldId id="295" r:id="rId10"/>
    <p:sldId id="297" r:id="rId11"/>
    <p:sldId id="298" r:id="rId12"/>
    <p:sldId id="280" r:id="rId13"/>
    <p:sldId id="325" r:id="rId14"/>
    <p:sldId id="305" r:id="rId15"/>
    <p:sldId id="332" r:id="rId16"/>
    <p:sldId id="301" r:id="rId17"/>
    <p:sldId id="326" r:id="rId18"/>
    <p:sldId id="313" r:id="rId19"/>
    <p:sldId id="328" r:id="rId20"/>
    <p:sldId id="329" r:id="rId21"/>
    <p:sldId id="330" r:id="rId22"/>
    <p:sldId id="327" r:id="rId23"/>
    <p:sldId id="331" r:id="rId24"/>
    <p:sldId id="322" r:id="rId25"/>
    <p:sldId id="320" r:id="rId26"/>
    <p:sldId id="287" r:id="rId27"/>
    <p:sldId id="336" r:id="rId28"/>
    <p:sldId id="315" r:id="rId29"/>
    <p:sldId id="337" r:id="rId30"/>
    <p:sldId id="319" r:id="rId31"/>
    <p:sldId id="334" r:id="rId32"/>
    <p:sldId id="335" r:id="rId33"/>
    <p:sldId id="300" r:id="rId34"/>
    <p:sldId id="302" r:id="rId35"/>
    <p:sldId id="285" r:id="rId36"/>
    <p:sldId id="308" r:id="rId37"/>
    <p:sldId id="338" r:id="rId38"/>
    <p:sldId id="309" r:id="rId39"/>
    <p:sldId id="310" r:id="rId40"/>
    <p:sldId id="324" r:id="rId41"/>
    <p:sldId id="304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64B3"/>
    <a:srgbClr val="7ABC2B"/>
    <a:srgbClr val="0C1E37"/>
    <a:srgbClr val="34A1D7"/>
    <a:srgbClr val="4C4C4C"/>
    <a:srgbClr val="0B1D35"/>
    <a:srgbClr val="36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5" autoAdjust="0"/>
    <p:restoredTop sz="61575" autoAdjust="0"/>
  </p:normalViewPr>
  <p:slideViewPr>
    <p:cSldViewPr snapToGrid="0" snapToObjects="1">
      <p:cViewPr varScale="1">
        <p:scale>
          <a:sx n="70" d="100"/>
          <a:sy n="70" d="100"/>
        </p:scale>
        <p:origin x="24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9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617D1-1320-49E9-B940-4AEADB7EEA84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DA1551F-75B5-4036-AFDE-2787D66F977A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Health care spending</a:t>
          </a:r>
          <a:endParaRPr lang="en-US" sz="3300" dirty="0"/>
        </a:p>
      </dgm:t>
    </dgm:pt>
    <dgm:pt modelId="{B1CEF84A-AD8B-4B5B-B2D4-6FF7CDEF7A4C}" type="parTrans" cxnId="{9A3B6382-9D14-49EA-997E-0FE1060DEDB2}">
      <dgm:prSet/>
      <dgm:spPr/>
      <dgm:t>
        <a:bodyPr/>
        <a:lstStyle/>
        <a:p>
          <a:endParaRPr lang="en-US"/>
        </a:p>
      </dgm:t>
    </dgm:pt>
    <dgm:pt modelId="{DEB92DFF-C03C-4116-8F74-2607F8849280}" type="sibTrans" cxnId="{9A3B6382-9D14-49EA-997E-0FE1060DEDB2}">
      <dgm:prSet/>
      <dgm:spPr/>
      <dgm:t>
        <a:bodyPr/>
        <a:lstStyle/>
        <a:p>
          <a:endParaRPr lang="en-US"/>
        </a:p>
      </dgm:t>
    </dgm:pt>
    <dgm:pt modelId="{833FCC6C-0508-458C-AF92-10ABD01ED6AF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Disability coverage</a:t>
          </a:r>
        </a:p>
      </dgm:t>
    </dgm:pt>
    <dgm:pt modelId="{D31620E9-B820-469A-B848-02BD68517480}" type="parTrans" cxnId="{3B5DED8A-5D4F-48A4-8368-FC5A0280A668}">
      <dgm:prSet/>
      <dgm:spPr/>
      <dgm:t>
        <a:bodyPr/>
        <a:lstStyle/>
        <a:p>
          <a:endParaRPr lang="en-US"/>
        </a:p>
      </dgm:t>
    </dgm:pt>
    <dgm:pt modelId="{FEC889D7-3AA9-4702-A54F-CAD3646889C6}" type="sibTrans" cxnId="{3B5DED8A-5D4F-48A4-8368-FC5A0280A668}">
      <dgm:prSet/>
      <dgm:spPr/>
      <dgm:t>
        <a:bodyPr/>
        <a:lstStyle/>
        <a:p>
          <a:endParaRPr lang="en-US"/>
        </a:p>
      </dgm:t>
    </dgm:pt>
    <dgm:pt modelId="{4883EEC1-E466-48C7-B5FB-980506ED6548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Productivity</a:t>
          </a:r>
        </a:p>
      </dgm:t>
    </dgm:pt>
    <dgm:pt modelId="{8C83AAA6-B064-49DC-9BD6-3F5277069094}" type="parTrans" cxnId="{98A320B0-ED05-4D8A-8B81-13DA086BE027}">
      <dgm:prSet/>
      <dgm:spPr/>
      <dgm:t>
        <a:bodyPr/>
        <a:lstStyle/>
        <a:p>
          <a:endParaRPr lang="en-US"/>
        </a:p>
      </dgm:t>
    </dgm:pt>
    <dgm:pt modelId="{79F7466A-F415-4260-9C93-6CC7C5735F08}" type="sibTrans" cxnId="{98A320B0-ED05-4D8A-8B81-13DA086BE027}">
      <dgm:prSet/>
      <dgm:spPr/>
      <dgm:t>
        <a:bodyPr/>
        <a:lstStyle/>
        <a:p>
          <a:endParaRPr lang="en-US"/>
        </a:p>
      </dgm:t>
    </dgm:pt>
    <dgm:pt modelId="{4E2CF969-8CBD-4C22-961C-4F3D0BB7D461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Performance</a:t>
          </a:r>
        </a:p>
      </dgm:t>
    </dgm:pt>
    <dgm:pt modelId="{50E3A842-3D6B-4185-8127-EFE144DE69D2}" type="parTrans" cxnId="{AA00406F-4A91-4204-ABCC-C1F111F8D82C}">
      <dgm:prSet/>
      <dgm:spPr/>
      <dgm:t>
        <a:bodyPr/>
        <a:lstStyle/>
        <a:p>
          <a:endParaRPr lang="en-US"/>
        </a:p>
      </dgm:t>
    </dgm:pt>
    <dgm:pt modelId="{298382FA-371C-4295-A354-3BE1BDCE6A69}" type="sibTrans" cxnId="{AA00406F-4A91-4204-ABCC-C1F111F8D82C}">
      <dgm:prSet/>
      <dgm:spPr/>
      <dgm:t>
        <a:bodyPr/>
        <a:lstStyle/>
        <a:p>
          <a:endParaRPr lang="en-US"/>
        </a:p>
      </dgm:t>
    </dgm:pt>
    <dgm:pt modelId="{070F88D8-D40D-4D73-B556-651FE7CB9C79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Improved atmosphere</a:t>
          </a:r>
        </a:p>
      </dgm:t>
    </dgm:pt>
    <dgm:pt modelId="{A56ED62C-0513-4F3E-9DDA-D90F03CCE549}" type="parTrans" cxnId="{A3DCCE63-87BE-4B23-8AE5-DCD8E7070A93}">
      <dgm:prSet/>
      <dgm:spPr/>
      <dgm:t>
        <a:bodyPr/>
        <a:lstStyle/>
        <a:p>
          <a:endParaRPr lang="en-US"/>
        </a:p>
      </dgm:t>
    </dgm:pt>
    <dgm:pt modelId="{4F4BD383-1C45-45F0-A294-20E6DD86E8E0}" type="sibTrans" cxnId="{A3DCCE63-87BE-4B23-8AE5-DCD8E7070A93}">
      <dgm:prSet/>
      <dgm:spPr/>
      <dgm:t>
        <a:bodyPr/>
        <a:lstStyle/>
        <a:p>
          <a:endParaRPr lang="en-US"/>
        </a:p>
      </dgm:t>
    </dgm:pt>
    <dgm:pt modelId="{ACEB7F89-B5DA-4E19-8F44-86A040DBDDC5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altLang="en-US" sz="3300" dirty="0"/>
            <a:t>Turnover</a:t>
          </a:r>
          <a:r>
            <a:rPr lang="en-US" altLang="en-US" sz="4200" dirty="0"/>
            <a:t> </a:t>
          </a:r>
        </a:p>
      </dgm:t>
    </dgm:pt>
    <dgm:pt modelId="{224407AD-7CF5-4320-91AC-A6D8CD4F2081}" type="parTrans" cxnId="{68BF8DDC-0362-415E-841E-1C5B2A9A3980}">
      <dgm:prSet/>
      <dgm:spPr/>
      <dgm:t>
        <a:bodyPr/>
        <a:lstStyle/>
        <a:p>
          <a:endParaRPr lang="en-US"/>
        </a:p>
      </dgm:t>
    </dgm:pt>
    <dgm:pt modelId="{3E5A5574-2B65-443E-A4C6-9C1742BEB452}" type="sibTrans" cxnId="{68BF8DDC-0362-415E-841E-1C5B2A9A3980}">
      <dgm:prSet/>
      <dgm:spPr/>
      <dgm:t>
        <a:bodyPr/>
        <a:lstStyle/>
        <a:p>
          <a:endParaRPr lang="en-US"/>
        </a:p>
      </dgm:t>
    </dgm:pt>
    <dgm:pt modelId="{B4DF7B55-01C2-4F08-A4E8-21BF055B8968}" type="pres">
      <dgm:prSet presAssocID="{464617D1-1320-49E9-B940-4AEADB7EEA84}" presName="diagram" presStyleCnt="0">
        <dgm:presLayoutVars>
          <dgm:dir/>
          <dgm:resizeHandles val="exact"/>
        </dgm:presLayoutVars>
      </dgm:prSet>
      <dgm:spPr/>
    </dgm:pt>
    <dgm:pt modelId="{7C9AACA3-DEF4-4329-A338-3D6619FDF556}" type="pres">
      <dgm:prSet presAssocID="{ADA1551F-75B5-4036-AFDE-2787D66F977A}" presName="node" presStyleLbl="node1" presStyleIdx="0" presStyleCnt="6">
        <dgm:presLayoutVars>
          <dgm:bulletEnabled val="1"/>
        </dgm:presLayoutVars>
      </dgm:prSet>
      <dgm:spPr/>
    </dgm:pt>
    <dgm:pt modelId="{79CF2367-DDE7-4BF1-B4CC-AA43BBC86172}" type="pres">
      <dgm:prSet presAssocID="{DEB92DFF-C03C-4116-8F74-2607F8849280}" presName="sibTrans" presStyleCnt="0"/>
      <dgm:spPr/>
    </dgm:pt>
    <dgm:pt modelId="{30ABD018-6943-46EB-96A6-A4B8D7F4F4E9}" type="pres">
      <dgm:prSet presAssocID="{833FCC6C-0508-458C-AF92-10ABD01ED6AF}" presName="node" presStyleLbl="node1" presStyleIdx="1" presStyleCnt="6">
        <dgm:presLayoutVars>
          <dgm:bulletEnabled val="1"/>
        </dgm:presLayoutVars>
      </dgm:prSet>
      <dgm:spPr/>
    </dgm:pt>
    <dgm:pt modelId="{32845AB3-A436-40E0-A92D-269D94914242}" type="pres">
      <dgm:prSet presAssocID="{FEC889D7-3AA9-4702-A54F-CAD3646889C6}" presName="sibTrans" presStyleCnt="0"/>
      <dgm:spPr/>
    </dgm:pt>
    <dgm:pt modelId="{B6BCC109-F947-477E-A986-56DBA6B4D74F}" type="pres">
      <dgm:prSet presAssocID="{4883EEC1-E466-48C7-B5FB-980506ED6548}" presName="node" presStyleLbl="node1" presStyleIdx="2" presStyleCnt="6">
        <dgm:presLayoutVars>
          <dgm:bulletEnabled val="1"/>
        </dgm:presLayoutVars>
      </dgm:prSet>
      <dgm:spPr/>
    </dgm:pt>
    <dgm:pt modelId="{93CE4347-C2E4-4510-8E67-FC6BF0EFA1D7}" type="pres">
      <dgm:prSet presAssocID="{79F7466A-F415-4260-9C93-6CC7C5735F08}" presName="sibTrans" presStyleCnt="0"/>
      <dgm:spPr/>
    </dgm:pt>
    <dgm:pt modelId="{B7A156EF-D4FF-465A-8100-FE92F4075AE0}" type="pres">
      <dgm:prSet presAssocID="{4E2CF969-8CBD-4C22-961C-4F3D0BB7D461}" presName="node" presStyleLbl="node1" presStyleIdx="3" presStyleCnt="6">
        <dgm:presLayoutVars>
          <dgm:bulletEnabled val="1"/>
        </dgm:presLayoutVars>
      </dgm:prSet>
      <dgm:spPr/>
    </dgm:pt>
    <dgm:pt modelId="{A6BF6A57-B411-4873-9507-C64CBC42FF7F}" type="pres">
      <dgm:prSet presAssocID="{298382FA-371C-4295-A354-3BE1BDCE6A69}" presName="sibTrans" presStyleCnt="0"/>
      <dgm:spPr/>
    </dgm:pt>
    <dgm:pt modelId="{D1EFC498-2705-4F74-976A-62529372EFD2}" type="pres">
      <dgm:prSet presAssocID="{070F88D8-D40D-4D73-B556-651FE7CB9C79}" presName="node" presStyleLbl="node1" presStyleIdx="4" presStyleCnt="6">
        <dgm:presLayoutVars>
          <dgm:bulletEnabled val="1"/>
        </dgm:presLayoutVars>
      </dgm:prSet>
      <dgm:spPr/>
    </dgm:pt>
    <dgm:pt modelId="{4D08C6E5-1294-48C5-B69C-4E3752614310}" type="pres">
      <dgm:prSet presAssocID="{4F4BD383-1C45-45F0-A294-20E6DD86E8E0}" presName="sibTrans" presStyleCnt="0"/>
      <dgm:spPr/>
    </dgm:pt>
    <dgm:pt modelId="{798CC106-18C4-4918-B375-08B037E5082A}" type="pres">
      <dgm:prSet presAssocID="{ACEB7F89-B5DA-4E19-8F44-86A040DBDDC5}" presName="node" presStyleLbl="node1" presStyleIdx="5" presStyleCnt="6">
        <dgm:presLayoutVars>
          <dgm:bulletEnabled val="1"/>
        </dgm:presLayoutVars>
      </dgm:prSet>
      <dgm:spPr/>
    </dgm:pt>
  </dgm:ptLst>
  <dgm:cxnLst>
    <dgm:cxn modelId="{8BD83031-9C5C-4676-99CC-77F5F1D61604}" type="presOf" srcId="{070F88D8-D40D-4D73-B556-651FE7CB9C79}" destId="{D1EFC498-2705-4F74-976A-62529372EFD2}" srcOrd="0" destOrd="0" presId="urn:microsoft.com/office/officeart/2005/8/layout/default"/>
    <dgm:cxn modelId="{A3DCCE63-87BE-4B23-8AE5-DCD8E7070A93}" srcId="{464617D1-1320-49E9-B940-4AEADB7EEA84}" destId="{070F88D8-D40D-4D73-B556-651FE7CB9C79}" srcOrd="4" destOrd="0" parTransId="{A56ED62C-0513-4F3E-9DDA-D90F03CCE549}" sibTransId="{4F4BD383-1C45-45F0-A294-20E6DD86E8E0}"/>
    <dgm:cxn modelId="{AA00406F-4A91-4204-ABCC-C1F111F8D82C}" srcId="{464617D1-1320-49E9-B940-4AEADB7EEA84}" destId="{4E2CF969-8CBD-4C22-961C-4F3D0BB7D461}" srcOrd="3" destOrd="0" parTransId="{50E3A842-3D6B-4185-8127-EFE144DE69D2}" sibTransId="{298382FA-371C-4295-A354-3BE1BDCE6A69}"/>
    <dgm:cxn modelId="{9A3B6382-9D14-49EA-997E-0FE1060DEDB2}" srcId="{464617D1-1320-49E9-B940-4AEADB7EEA84}" destId="{ADA1551F-75B5-4036-AFDE-2787D66F977A}" srcOrd="0" destOrd="0" parTransId="{B1CEF84A-AD8B-4B5B-B2D4-6FF7CDEF7A4C}" sibTransId="{DEB92DFF-C03C-4116-8F74-2607F8849280}"/>
    <dgm:cxn modelId="{3B5DED8A-5D4F-48A4-8368-FC5A0280A668}" srcId="{464617D1-1320-49E9-B940-4AEADB7EEA84}" destId="{833FCC6C-0508-458C-AF92-10ABD01ED6AF}" srcOrd="1" destOrd="0" parTransId="{D31620E9-B820-469A-B848-02BD68517480}" sibTransId="{FEC889D7-3AA9-4702-A54F-CAD3646889C6}"/>
    <dgm:cxn modelId="{2FFB5C8C-7715-4DCA-A447-2C9DB18CF965}" type="presOf" srcId="{833FCC6C-0508-458C-AF92-10ABD01ED6AF}" destId="{30ABD018-6943-46EB-96A6-A4B8D7F4F4E9}" srcOrd="0" destOrd="0" presId="urn:microsoft.com/office/officeart/2005/8/layout/default"/>
    <dgm:cxn modelId="{98A320B0-ED05-4D8A-8B81-13DA086BE027}" srcId="{464617D1-1320-49E9-B940-4AEADB7EEA84}" destId="{4883EEC1-E466-48C7-B5FB-980506ED6548}" srcOrd="2" destOrd="0" parTransId="{8C83AAA6-B064-49DC-9BD6-3F5277069094}" sibTransId="{79F7466A-F415-4260-9C93-6CC7C5735F08}"/>
    <dgm:cxn modelId="{DA4D92CB-E01E-4CED-9A4A-BBF35DD688E1}" type="presOf" srcId="{ACEB7F89-B5DA-4E19-8F44-86A040DBDDC5}" destId="{798CC106-18C4-4918-B375-08B037E5082A}" srcOrd="0" destOrd="0" presId="urn:microsoft.com/office/officeart/2005/8/layout/default"/>
    <dgm:cxn modelId="{C18DE0D2-67CC-4562-9125-A0FFCAEFD7DE}" type="presOf" srcId="{ADA1551F-75B5-4036-AFDE-2787D66F977A}" destId="{7C9AACA3-DEF4-4329-A338-3D6619FDF556}" srcOrd="0" destOrd="0" presId="urn:microsoft.com/office/officeart/2005/8/layout/default"/>
    <dgm:cxn modelId="{7C5E2AD8-0367-4477-8B62-2EB31DDDB453}" type="presOf" srcId="{464617D1-1320-49E9-B940-4AEADB7EEA84}" destId="{B4DF7B55-01C2-4F08-A4E8-21BF055B8968}" srcOrd="0" destOrd="0" presId="urn:microsoft.com/office/officeart/2005/8/layout/default"/>
    <dgm:cxn modelId="{68BF8DDC-0362-415E-841E-1C5B2A9A3980}" srcId="{464617D1-1320-49E9-B940-4AEADB7EEA84}" destId="{ACEB7F89-B5DA-4E19-8F44-86A040DBDDC5}" srcOrd="5" destOrd="0" parTransId="{224407AD-7CF5-4320-91AC-A6D8CD4F2081}" sibTransId="{3E5A5574-2B65-443E-A4C6-9C1742BEB452}"/>
    <dgm:cxn modelId="{E1C64CF5-F36B-4A67-BBA0-F96B55DF7B76}" type="presOf" srcId="{4883EEC1-E466-48C7-B5FB-980506ED6548}" destId="{B6BCC109-F947-477E-A986-56DBA6B4D74F}" srcOrd="0" destOrd="0" presId="urn:microsoft.com/office/officeart/2005/8/layout/default"/>
    <dgm:cxn modelId="{3DD85BFB-8A69-4970-9753-0FAF12D7B62D}" type="presOf" srcId="{4E2CF969-8CBD-4C22-961C-4F3D0BB7D461}" destId="{B7A156EF-D4FF-465A-8100-FE92F4075AE0}" srcOrd="0" destOrd="0" presId="urn:microsoft.com/office/officeart/2005/8/layout/default"/>
    <dgm:cxn modelId="{77C69199-8C22-4D43-BEA5-55BA46ACD773}" type="presParOf" srcId="{B4DF7B55-01C2-4F08-A4E8-21BF055B8968}" destId="{7C9AACA3-DEF4-4329-A338-3D6619FDF556}" srcOrd="0" destOrd="0" presId="urn:microsoft.com/office/officeart/2005/8/layout/default"/>
    <dgm:cxn modelId="{CE072E71-EE08-4F8F-8F4B-E6B0C819BF25}" type="presParOf" srcId="{B4DF7B55-01C2-4F08-A4E8-21BF055B8968}" destId="{79CF2367-DDE7-4BF1-B4CC-AA43BBC86172}" srcOrd="1" destOrd="0" presId="urn:microsoft.com/office/officeart/2005/8/layout/default"/>
    <dgm:cxn modelId="{AF3842D7-E9F8-4255-B78F-DB696D1D3724}" type="presParOf" srcId="{B4DF7B55-01C2-4F08-A4E8-21BF055B8968}" destId="{30ABD018-6943-46EB-96A6-A4B8D7F4F4E9}" srcOrd="2" destOrd="0" presId="urn:microsoft.com/office/officeart/2005/8/layout/default"/>
    <dgm:cxn modelId="{509E04F7-B643-4EE5-BF5A-E3864FAD2D7B}" type="presParOf" srcId="{B4DF7B55-01C2-4F08-A4E8-21BF055B8968}" destId="{32845AB3-A436-40E0-A92D-269D94914242}" srcOrd="3" destOrd="0" presId="urn:microsoft.com/office/officeart/2005/8/layout/default"/>
    <dgm:cxn modelId="{C3C845BC-B063-40FD-9A44-A892B7DF4872}" type="presParOf" srcId="{B4DF7B55-01C2-4F08-A4E8-21BF055B8968}" destId="{B6BCC109-F947-477E-A986-56DBA6B4D74F}" srcOrd="4" destOrd="0" presId="urn:microsoft.com/office/officeart/2005/8/layout/default"/>
    <dgm:cxn modelId="{2F090D18-CF2A-473A-B9D2-3F1DABB26796}" type="presParOf" srcId="{B4DF7B55-01C2-4F08-A4E8-21BF055B8968}" destId="{93CE4347-C2E4-4510-8E67-FC6BF0EFA1D7}" srcOrd="5" destOrd="0" presId="urn:microsoft.com/office/officeart/2005/8/layout/default"/>
    <dgm:cxn modelId="{5D45D662-E9AA-4036-837F-A4B47AB2C8F2}" type="presParOf" srcId="{B4DF7B55-01C2-4F08-A4E8-21BF055B8968}" destId="{B7A156EF-D4FF-465A-8100-FE92F4075AE0}" srcOrd="6" destOrd="0" presId="urn:microsoft.com/office/officeart/2005/8/layout/default"/>
    <dgm:cxn modelId="{1F38EEEE-FC11-4CC0-A7EE-823F2BBCA70B}" type="presParOf" srcId="{B4DF7B55-01C2-4F08-A4E8-21BF055B8968}" destId="{A6BF6A57-B411-4873-9507-C64CBC42FF7F}" srcOrd="7" destOrd="0" presId="urn:microsoft.com/office/officeart/2005/8/layout/default"/>
    <dgm:cxn modelId="{CB0682F1-2DF2-4EA9-A363-AE86F06F23C9}" type="presParOf" srcId="{B4DF7B55-01C2-4F08-A4E8-21BF055B8968}" destId="{D1EFC498-2705-4F74-976A-62529372EFD2}" srcOrd="8" destOrd="0" presId="urn:microsoft.com/office/officeart/2005/8/layout/default"/>
    <dgm:cxn modelId="{01B179D3-6C8C-41D1-8AE4-066DA575A27F}" type="presParOf" srcId="{B4DF7B55-01C2-4F08-A4E8-21BF055B8968}" destId="{4D08C6E5-1294-48C5-B69C-4E3752614310}" srcOrd="9" destOrd="0" presId="urn:microsoft.com/office/officeart/2005/8/layout/default"/>
    <dgm:cxn modelId="{18A18381-5D47-4F5D-BD95-93323E56CCFB}" type="presParOf" srcId="{B4DF7B55-01C2-4F08-A4E8-21BF055B8968}" destId="{798CC106-18C4-4918-B375-08B037E5082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AACA3-DEF4-4329-A338-3D6619FDF556}">
      <dsp:nvSpPr>
        <dsp:cNvPr id="0" name=""/>
        <dsp:cNvSpPr/>
      </dsp:nvSpPr>
      <dsp:spPr>
        <a:xfrm>
          <a:off x="0" y="735805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Health care spending</a:t>
          </a:r>
          <a:endParaRPr lang="en-US" sz="3300" kern="1200" dirty="0"/>
        </a:p>
      </dsp:txBody>
      <dsp:txXfrm>
        <a:off x="0" y="735805"/>
        <a:ext cx="2693716" cy="1616229"/>
      </dsp:txXfrm>
    </dsp:sp>
    <dsp:sp modelId="{30ABD018-6943-46EB-96A6-A4B8D7F4F4E9}">
      <dsp:nvSpPr>
        <dsp:cNvPr id="0" name=""/>
        <dsp:cNvSpPr/>
      </dsp:nvSpPr>
      <dsp:spPr>
        <a:xfrm>
          <a:off x="2963087" y="735805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Disability coverage</a:t>
          </a:r>
        </a:p>
      </dsp:txBody>
      <dsp:txXfrm>
        <a:off x="2963087" y="735805"/>
        <a:ext cx="2693716" cy="1616229"/>
      </dsp:txXfrm>
    </dsp:sp>
    <dsp:sp modelId="{B6BCC109-F947-477E-A986-56DBA6B4D74F}">
      <dsp:nvSpPr>
        <dsp:cNvPr id="0" name=""/>
        <dsp:cNvSpPr/>
      </dsp:nvSpPr>
      <dsp:spPr>
        <a:xfrm>
          <a:off x="5926175" y="735805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Productivity</a:t>
          </a:r>
        </a:p>
      </dsp:txBody>
      <dsp:txXfrm>
        <a:off x="5926175" y="735805"/>
        <a:ext cx="2693716" cy="1616229"/>
      </dsp:txXfrm>
    </dsp:sp>
    <dsp:sp modelId="{B7A156EF-D4FF-465A-8100-FE92F4075AE0}">
      <dsp:nvSpPr>
        <dsp:cNvPr id="0" name=""/>
        <dsp:cNvSpPr/>
      </dsp:nvSpPr>
      <dsp:spPr>
        <a:xfrm>
          <a:off x="0" y="2621407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Performance</a:t>
          </a:r>
        </a:p>
      </dsp:txBody>
      <dsp:txXfrm>
        <a:off x="0" y="2621407"/>
        <a:ext cx="2693716" cy="1616229"/>
      </dsp:txXfrm>
    </dsp:sp>
    <dsp:sp modelId="{D1EFC498-2705-4F74-976A-62529372EFD2}">
      <dsp:nvSpPr>
        <dsp:cNvPr id="0" name=""/>
        <dsp:cNvSpPr/>
      </dsp:nvSpPr>
      <dsp:spPr>
        <a:xfrm>
          <a:off x="2963087" y="2621407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Improved atmosphere</a:t>
          </a:r>
        </a:p>
      </dsp:txBody>
      <dsp:txXfrm>
        <a:off x="2963087" y="2621407"/>
        <a:ext cx="2693716" cy="1616229"/>
      </dsp:txXfrm>
    </dsp:sp>
    <dsp:sp modelId="{798CC106-18C4-4918-B375-08B037E5082A}">
      <dsp:nvSpPr>
        <dsp:cNvPr id="0" name=""/>
        <dsp:cNvSpPr/>
      </dsp:nvSpPr>
      <dsp:spPr>
        <a:xfrm>
          <a:off x="5926175" y="2621407"/>
          <a:ext cx="2693716" cy="1616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/>
            <a:t>Turnover</a:t>
          </a:r>
          <a:r>
            <a:rPr lang="en-US" altLang="en-US" sz="4200" kern="1200" dirty="0"/>
            <a:t> </a:t>
          </a:r>
        </a:p>
      </dsp:txBody>
      <dsp:txXfrm>
        <a:off x="5926175" y="2621407"/>
        <a:ext cx="2693716" cy="161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333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53531" y="0"/>
            <a:ext cx="250288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6D3F4-FE78-1140-98A6-AA99DE99CC30}" type="datetimeFigureOut">
              <a:rPr lang="en-US" smtClean="0"/>
              <a:t>03/16/2021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00733-50FE-654A-AB8A-8F24ADE9B3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CBSKS logo CMYK_tag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053" y="158492"/>
            <a:ext cx="1197153" cy="3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0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3605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33205" y="0"/>
            <a:ext cx="282320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37896-3322-684C-B4D8-BDE03838CE74}" type="datetimeFigureOut">
              <a:rPr lang="en-US" smtClean="0"/>
              <a:t>03/16/2021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6534-D5A0-014C-AFCA-239FE9EB54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CBSKS logo CMYK_tag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5"/>
          <a:stretch/>
        </p:blipFill>
        <p:spPr>
          <a:xfrm>
            <a:off x="2836053" y="158492"/>
            <a:ext cx="1197153" cy="3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2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536575"/>
            <a:ext cx="4733925" cy="3551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prevalence of chronic conditions and unhealthy lifestyle choices are key factors in rising healthcare costs; they may significantly impact </a:t>
            </a:r>
            <a:r>
              <a:rPr lang="en-US" dirty="0" err="1"/>
              <a:t>presenteeism</a:t>
            </a:r>
            <a:r>
              <a:rPr lang="en-US" dirty="0"/>
              <a:t> and </a:t>
            </a:r>
            <a:r>
              <a:rPr lang="en-US" dirty="0" err="1"/>
              <a:t>absenteesism</a:t>
            </a:r>
            <a:r>
              <a:rPr lang="en-US" dirty="0"/>
              <a:t> in the workplace, impacting productivity, engagement, and ultimately your bottom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2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4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536575"/>
            <a:ext cx="4733925" cy="3551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6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12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0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4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6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3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536575"/>
            <a:ext cx="4733925" cy="3551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9D3E-BC22-4B65-B6EC-1512CE9E44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56534-D5A0-014C-AFCA-239FE9EB54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8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04901" y="6137631"/>
            <a:ext cx="2162672" cy="30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 err="1">
                <a:solidFill>
                  <a:srgbClr val="005EB8"/>
                </a:solidFill>
              </a:rPr>
              <a:t>b</a:t>
            </a:r>
            <a:r>
              <a:rPr kumimoji="0" lang="en-US" sz="1300" b="0" i="0" u="none" strike="noStrike" cap="none" spc="0" normalizeH="0" baseline="0" dirty="0" err="1">
                <a:ln>
                  <a:noFill/>
                </a:ln>
                <a:solidFill>
                  <a:srgbClr val="005EB8"/>
                </a:solidFill>
                <a:effectLst/>
                <a:uFillTx/>
                <a:sym typeface="Helvetica Light"/>
              </a:rPr>
              <a:t>cbsks.com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rgbClr val="005EB8"/>
                </a:solidFill>
                <a:effectLst/>
                <a:uFillTx/>
                <a:sym typeface="Helvetica Light"/>
              </a:rPr>
              <a:t>/</a:t>
            </a:r>
            <a:r>
              <a:rPr kumimoji="0" lang="en-US" sz="1300" b="0" i="0" u="none" strike="noStrike" cap="none" spc="0" normalizeH="0" baseline="0" dirty="0" err="1">
                <a:ln>
                  <a:noFill/>
                </a:ln>
                <a:solidFill>
                  <a:srgbClr val="005EB8"/>
                </a:solidFill>
                <a:effectLst/>
                <a:uFillTx/>
                <a:sym typeface="Helvetica Light"/>
              </a:rPr>
              <a:t>healthyoptions</a:t>
            </a: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5EB8"/>
              </a:solidFill>
              <a:effectLst/>
              <a:uFillTx/>
              <a:sym typeface="Helvetica Light"/>
            </a:endParaRPr>
          </a:p>
        </p:txBody>
      </p:sp>
      <p:pic>
        <p:nvPicPr>
          <p:cNvPr id="11" name="Picture 10" descr="BCBSKS logo CMYK_tag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848" y="5567801"/>
            <a:ext cx="2063500" cy="52658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87866"/>
            <a:ext cx="9144000" cy="4849343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background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2170" y="2990593"/>
            <a:ext cx="4716196" cy="909223"/>
          </a:xfrm>
          <a:solidFill>
            <a:schemeClr val="tx2"/>
          </a:solidFill>
          <a:ln>
            <a:noFill/>
          </a:ln>
          <a:effectLst/>
        </p:spPr>
        <p:txBody>
          <a:bodyPr wrap="square" lIns="274320" tIns="182880" bIns="228600" anchor="b">
            <a:spAutoFit/>
          </a:bodyPr>
          <a:lstStyle>
            <a:lvl1pPr marL="0" indent="0">
              <a:lnSpc>
                <a:spcPct val="90000"/>
              </a:lnSpc>
              <a:buNone/>
              <a:defRPr sz="3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1" y="6335200"/>
            <a:ext cx="239606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3352801" y="6335200"/>
            <a:ext cx="239606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HOptions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19690"/>
            <a:ext cx="1777227" cy="26173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1759" y="6713962"/>
            <a:ext cx="9144000" cy="1440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7362"/>
            <a:ext cx="3008313" cy="1107758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87363"/>
            <a:ext cx="5111750" cy="56388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2"/>
            <a:ext cx="3008313" cy="4449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7833C-C90B-5F4A-9011-8D0C9C21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5759-571D-C541-966D-EC8DF6DCAF9B}" type="datetimeFigureOut">
              <a:rPr lang="en-US" smtClean="0"/>
              <a:t>03/16/2021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D64A9-0A04-464A-B0A6-9466C633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5AC2-4FAA-DD43-A0D3-71682477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CA5-DD23-A146-9482-57F28AFE7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6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448897" y="6064840"/>
            <a:ext cx="1294804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5EB8"/>
                </a:solidFill>
              </a:rPr>
              <a:t>b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5EB8"/>
                </a:solidFill>
                <a:effectLst/>
                <a:uFillTx/>
                <a:sym typeface="Helvetica Light"/>
              </a:rPr>
              <a:t>cbsks.com</a:t>
            </a:r>
          </a:p>
        </p:txBody>
      </p:sp>
      <p:pic>
        <p:nvPicPr>
          <p:cNvPr id="11" name="Picture 10" descr="BCBSKS logo CMYK_tag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848" y="5402259"/>
            <a:ext cx="2063500" cy="52658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515503"/>
            <a:ext cx="9144000" cy="4432723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background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2170" y="2990593"/>
            <a:ext cx="4716196" cy="909223"/>
          </a:xfrm>
          <a:solidFill>
            <a:schemeClr val="tx2"/>
          </a:solidFill>
          <a:ln>
            <a:noFill/>
          </a:ln>
          <a:effectLst/>
        </p:spPr>
        <p:txBody>
          <a:bodyPr wrap="square" lIns="274320" tIns="182880" bIns="228600" anchor="b">
            <a:spAutoFit/>
          </a:bodyPr>
          <a:lstStyle>
            <a:lvl1pPr marL="0" indent="0">
              <a:lnSpc>
                <a:spcPct val="90000"/>
              </a:lnSpc>
              <a:buNone/>
              <a:defRPr sz="3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1" y="6335200"/>
            <a:ext cx="239606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352801" y="6335200"/>
            <a:ext cx="239606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92513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 with Photo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521638"/>
            <a:ext cx="9144000" cy="63363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insert background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99930"/>
            <a:ext cx="9144000" cy="1591733"/>
          </a:xfrm>
          <a:gradFill flip="none" rotWithShape="1">
            <a:gsLst>
              <a:gs pos="64000">
                <a:schemeClr val="tx2">
                  <a:alpha val="80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0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layout with photo: 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23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2198" y="2758440"/>
            <a:ext cx="3090864" cy="330201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full name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55067" y="2565403"/>
            <a:ext cx="0" cy="142307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02200" y="3098801"/>
            <a:ext cx="3090863" cy="624445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Job Title, Phone &amp; Email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55067" y="2565403"/>
            <a:ext cx="0" cy="142307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450524" y="3603532"/>
            <a:ext cx="28389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An independent licensee of the Blue Cross Blue Shield Association</a:t>
            </a:r>
          </a:p>
        </p:txBody>
      </p:sp>
      <p:pic>
        <p:nvPicPr>
          <p:cNvPr id="3" name="Picture 2" descr="BCBSKS logo white inset-blue [Converted]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77" y="2530959"/>
            <a:ext cx="3179429" cy="1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531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01098"/>
            <a:ext cx="8848194" cy="4017818"/>
          </a:xfrm>
          <a:prstGeom prst="rect">
            <a:avLst/>
          </a:prstGeom>
          <a:solidFill>
            <a:schemeClr val="bg2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-1" y="1501098"/>
            <a:ext cx="8934189" cy="4017818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12740" y="1832263"/>
            <a:ext cx="5268912" cy="3344862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26" y="1828802"/>
            <a:ext cx="3047469" cy="631825"/>
          </a:xfr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Example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800725" y="2460626"/>
            <a:ext cx="3048000" cy="27162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41737644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allou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870770"/>
            <a:ext cx="3740727" cy="498723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82" y="2"/>
            <a:ext cx="3738346" cy="1865126"/>
          </a:xfrm>
          <a:solidFill>
            <a:srgbClr val="78BE20"/>
          </a:solidFill>
        </p:spPr>
        <p:txBody>
          <a:bodyPr wrap="square" lIns="457200" tIns="320040" rIns="274320" bIns="320040">
            <a:spAutoFit/>
          </a:bodyPr>
          <a:lstStyle>
            <a:lvl1pPr marL="0" indent="0" defTabSz="91440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/>
              </a:rPr>
              <a:t>Sample Text: BCBSKS is unique in that we have the largest provider network.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41736" y="2255658"/>
            <a:ext cx="269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100% callout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740728" y="0"/>
            <a:ext cx="5403273" cy="6858000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4440457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dat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9155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 with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icon to insert background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99930"/>
            <a:ext cx="9144000" cy="1591733"/>
          </a:xfrm>
          <a:gradFill flip="none" rotWithShape="1">
            <a:gsLst>
              <a:gs pos="64000">
                <a:schemeClr val="tx2">
                  <a:alpha val="80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200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layout with photo: 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35024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644"/>
            <a:ext cx="8229600" cy="93027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Header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00">
                <a:solidFill>
                  <a:srgbClr val="4C4C4C"/>
                </a:solidFill>
              </a:defRPr>
            </a:lvl1pPr>
            <a:lvl2pPr>
              <a:defRPr sz="2200">
                <a:solidFill>
                  <a:srgbClr val="4C4C4C"/>
                </a:solidFill>
              </a:defRPr>
            </a:lvl2pPr>
            <a:lvl3pPr>
              <a:defRPr sz="2000">
                <a:solidFill>
                  <a:srgbClr val="4C4C4C"/>
                </a:solidFill>
              </a:defRPr>
            </a:lvl3pPr>
            <a:lvl4pPr>
              <a:defRPr sz="1800">
                <a:solidFill>
                  <a:srgbClr val="4C4C4C"/>
                </a:solidFill>
              </a:defRPr>
            </a:lvl4pPr>
            <a:lvl5pPr>
              <a:defRPr sz="18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0202"/>
            <a:ext cx="389128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788817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84"/>
            <a:ext cx="8229600" cy="930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2750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4272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2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81806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7362"/>
            <a:ext cx="3008313" cy="1107758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87363"/>
            <a:ext cx="5111750" cy="56388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2"/>
            <a:ext cx="3008313" cy="4449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086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3201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0148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495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476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7833C-C90B-5F4A-9011-8D0C9C21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5759-571D-C541-966D-EC8DF6DCAF9B}" type="datetimeFigureOut">
              <a:rPr lang="en-US" smtClean="0"/>
              <a:t>03/16/2021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D64A9-0A04-464A-B0A6-9466C633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5AC2-4FAA-DD43-A0D3-71682477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CA5-DD23-A146-9482-57F28AFE7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60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007535" y="0"/>
            <a:ext cx="8136465" cy="482599"/>
          </a:xfrm>
          <a:prstGeom prst="rect">
            <a:avLst/>
          </a:prstGeom>
          <a:solidFill>
            <a:srgbClr val="3C5F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73667" cy="4826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 descr="BCBSKS-logo-white-inset-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6" y="76203"/>
            <a:ext cx="554384" cy="342237"/>
          </a:xfrm>
          <a:prstGeom prst="rect">
            <a:avLst/>
          </a:prstGeom>
        </p:spPr>
      </p:pic>
      <p:sp>
        <p:nvSpPr>
          <p:cNvPr id="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456267" y="0"/>
            <a:ext cx="7094801" cy="487363"/>
          </a:xfrm>
        </p:spPr>
        <p:txBody>
          <a:bodyPr anchor="ctr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(OPTIONAL) Enter Presentation Subject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734752"/>
            <a:ext cx="9144000" cy="139959"/>
          </a:xfrm>
          <a:prstGeom prst="rect">
            <a:avLst/>
          </a:prstGeom>
          <a:solidFill>
            <a:srgbClr val="FEC6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5311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2198" y="2758440"/>
            <a:ext cx="3090864" cy="330201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full name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55067" y="2565403"/>
            <a:ext cx="0" cy="142307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02200" y="3098801"/>
            <a:ext cx="3090863" cy="624445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Job Title, Phone &amp; Email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55067" y="2565403"/>
            <a:ext cx="0" cy="1423071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450524" y="3603532"/>
            <a:ext cx="28389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An independent licensee of the Blue Cross Blue Shield Association</a:t>
            </a:r>
          </a:p>
        </p:txBody>
      </p:sp>
      <p:pic>
        <p:nvPicPr>
          <p:cNvPr id="3" name="Picture 2" descr="BCBSKS logo white inset-blue [Converted]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77" y="2530959"/>
            <a:ext cx="3179429" cy="1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612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BCBSKS logo white inset-blue [Converted]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6505619"/>
            <a:ext cx="429015" cy="2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0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54948" cy="48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4" name="Picture 3" descr="HOptions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19690"/>
            <a:ext cx="1777227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4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712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600202"/>
            <a:ext cx="411480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545264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528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5282"/>
            <a:ext cx="411480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75831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44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7362"/>
            <a:ext cx="3008313" cy="1107758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87363"/>
            <a:ext cx="5111750" cy="56388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2"/>
            <a:ext cx="3008313" cy="4449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21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4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600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45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01098"/>
            <a:ext cx="8848194" cy="4017818"/>
          </a:xfrm>
          <a:prstGeom prst="rect">
            <a:avLst/>
          </a:prstGeom>
          <a:solidFill>
            <a:schemeClr val="bg2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" y="1501098"/>
            <a:ext cx="8934189" cy="4017818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12740" y="1832263"/>
            <a:ext cx="5268912" cy="3344862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26" y="1828802"/>
            <a:ext cx="3047469" cy="631825"/>
          </a:xfr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Example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800725" y="2460626"/>
            <a:ext cx="3048000" cy="27162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13292839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62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600202"/>
            <a:ext cx="411480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721150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528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5282"/>
            <a:ext cx="411480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28772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645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7362"/>
            <a:ext cx="3008313" cy="1107758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487363"/>
            <a:ext cx="5111750" cy="56388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2"/>
            <a:ext cx="3008313" cy="4449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703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018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allou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870770"/>
            <a:ext cx="3740727" cy="498723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82" y="2"/>
            <a:ext cx="3738346" cy="1865126"/>
          </a:xfrm>
          <a:solidFill>
            <a:srgbClr val="78BE20"/>
          </a:solidFill>
        </p:spPr>
        <p:txBody>
          <a:bodyPr wrap="square" lIns="457200" tIns="320040" rIns="274320" bIns="320040">
            <a:spAutoFit/>
          </a:bodyPr>
          <a:lstStyle>
            <a:lvl1pPr marL="0" indent="0" defTabSz="914400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/>
              </a:rPr>
              <a:t>Sample Text: BCBSKS is unique in that we have the largest provider network.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41736" y="2255658"/>
            <a:ext cx="269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100% callout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740728" y="0"/>
            <a:ext cx="5403273" cy="6858000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3703712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644"/>
            <a:ext cx="8229600" cy="93027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Header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00">
                <a:solidFill>
                  <a:srgbClr val="4C4C4C"/>
                </a:solidFill>
              </a:defRPr>
            </a:lvl1pPr>
            <a:lvl2pPr>
              <a:defRPr sz="2200">
                <a:solidFill>
                  <a:srgbClr val="4C4C4C"/>
                </a:solidFill>
              </a:defRPr>
            </a:lvl2pPr>
            <a:lvl3pPr>
              <a:defRPr sz="2000">
                <a:solidFill>
                  <a:srgbClr val="4C4C4C"/>
                </a:solidFill>
              </a:defRPr>
            </a:lvl3pPr>
            <a:lvl4pPr>
              <a:defRPr sz="1800">
                <a:solidFill>
                  <a:srgbClr val="4C4C4C"/>
                </a:solidFill>
              </a:defRPr>
            </a:lvl4pPr>
            <a:lvl5pPr>
              <a:defRPr sz="18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795521" y="1600202"/>
            <a:ext cx="389128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4644"/>
            <a:ext cx="8229600" cy="93027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Header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00">
                <a:solidFill>
                  <a:srgbClr val="4C4C4C"/>
                </a:solidFill>
              </a:defRPr>
            </a:lvl1pPr>
            <a:lvl2pPr>
              <a:defRPr sz="2200">
                <a:solidFill>
                  <a:srgbClr val="4C4C4C"/>
                </a:solidFill>
              </a:defRPr>
            </a:lvl2pPr>
            <a:lvl3pPr>
              <a:defRPr sz="2000">
                <a:solidFill>
                  <a:srgbClr val="4C4C4C"/>
                </a:solidFill>
              </a:defRPr>
            </a:lvl3pPr>
            <a:lvl4pPr>
              <a:defRPr sz="1800">
                <a:solidFill>
                  <a:srgbClr val="4C4C4C"/>
                </a:solidFill>
              </a:defRPr>
            </a:lvl4pPr>
            <a:lvl5pPr>
              <a:defRPr sz="18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0202"/>
            <a:ext cx="3891280" cy="452596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399661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84"/>
            <a:ext cx="8229600" cy="930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4272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2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5" r:id="rId1"/>
    <p:sldLayoutId id="2147493496" r:id="rId2"/>
    <p:sldLayoutId id="2147493498" r:id="rId3"/>
    <p:sldLayoutId id="2147493501" r:id="rId4"/>
    <p:sldLayoutId id="2147493502" r:id="rId5"/>
    <p:sldLayoutId id="2147493503" r:id="rId6"/>
    <p:sldLayoutId id="2147493521" r:id="rId7"/>
    <p:sldLayoutId id="2147493505" r:id="rId8"/>
    <p:sldLayoutId id="2147493506" r:id="rId9"/>
    <p:sldLayoutId id="2147493507" r:id="rId10"/>
    <p:sldLayoutId id="2147493500" r:id="rId11"/>
    <p:sldLayoutId id="2147493508" r:id="rId12"/>
    <p:sldLayoutId id="2147493549" r:id="rId13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07536" y="0"/>
            <a:ext cx="8136465" cy="48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73667" cy="4826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BCBSKS-logo-white-inset-blue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7" y="76205"/>
            <a:ext cx="554384" cy="342237"/>
          </a:xfrm>
          <a:prstGeom prst="rect">
            <a:avLst/>
          </a:prstGeom>
        </p:spPr>
      </p:pic>
      <p:pic>
        <p:nvPicPr>
          <p:cNvPr id="7" name="Picture 6" descr="HOptions-logo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574" y="145091"/>
            <a:ext cx="1777227" cy="2617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6700"/>
            <a:ext cx="9144000" cy="241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4" r:id="rId1"/>
    <p:sldLayoutId id="2147493535" r:id="rId2"/>
    <p:sldLayoutId id="2147493536" r:id="rId3"/>
    <p:sldLayoutId id="2147493537" r:id="rId4"/>
    <p:sldLayoutId id="2147493538" r:id="rId5"/>
    <p:sldLayoutId id="2147493539" r:id="rId6"/>
    <p:sldLayoutId id="2147493540" r:id="rId7"/>
    <p:sldLayoutId id="2147493541" r:id="rId8"/>
    <p:sldLayoutId id="2147493542" r:id="rId9"/>
    <p:sldLayoutId id="2147493543" r:id="rId10"/>
    <p:sldLayoutId id="2147493544" r:id="rId11"/>
    <p:sldLayoutId id="2147493545" r:id="rId12"/>
    <p:sldLayoutId id="2147493546" r:id="rId13"/>
    <p:sldLayoutId id="2147493547" r:id="rId14"/>
    <p:sldLayoutId id="2147493548" r:id="rId15"/>
    <p:sldLayoutId id="2147493550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87158"/>
            <a:ext cx="9230722" cy="48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6" name="Picture 5" descr="BCBSKS logo white inset-blue [Converted]-01.png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6505619"/>
            <a:ext cx="429015" cy="2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  <p:sldLayoutId id="2147493525" r:id="rId2"/>
    <p:sldLayoutId id="2147493526" r:id="rId3"/>
    <p:sldLayoutId id="2147493527" r:id="rId4"/>
    <p:sldLayoutId id="2147493528" r:id="rId5"/>
    <p:sldLayoutId id="2147493529" r:id="rId6"/>
    <p:sldLayoutId id="2147493530" r:id="rId7"/>
    <p:sldLayoutId id="2147493531" r:id="rId8"/>
    <p:sldLayoutId id="214749353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rgbClr val="78BE2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rgbClr val="4C4C4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4C4C4C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C4C4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C4C4C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4C4C4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75400"/>
            <a:ext cx="9144000" cy="48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14" name="Picture 13" descr="white-cross-shield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3" y="6493863"/>
            <a:ext cx="423334" cy="2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3" r:id="rId2"/>
    <p:sldLayoutId id="2147493515" r:id="rId3"/>
    <p:sldLayoutId id="2147493522" r:id="rId4"/>
    <p:sldLayoutId id="2147493517" r:id="rId5"/>
    <p:sldLayoutId id="2147493518" r:id="rId6"/>
    <p:sldLayoutId id="2147493519" r:id="rId7"/>
    <p:sldLayoutId id="214749352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500" kern="1200">
          <a:solidFill>
            <a:srgbClr val="78BE2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rgbClr val="4C4C4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4C4C4C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C4C4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C4C4C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4C4C4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ing.webmdhealth.com/rbks/test.aspx?secure=1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hinkstockPhotos-603198800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21505" y="2990593"/>
            <a:ext cx="5526860" cy="909223"/>
          </a:xfrm>
          <a:effectLst/>
        </p:spPr>
        <p:txBody>
          <a:bodyPr anchor="ctr">
            <a:noAutofit/>
          </a:bodyPr>
          <a:lstStyle/>
          <a:p>
            <a:r>
              <a:rPr lang="en-US" sz="3200" dirty="0"/>
              <a:t>Creating a Culture of Health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38438" y="3899355"/>
            <a:ext cx="3022033" cy="497771"/>
          </a:xfrm>
          <a:prstGeom prst="rect">
            <a:avLst/>
          </a:prstGeom>
          <a:solidFill>
            <a:srgbClr val="0C1E37"/>
          </a:solidFill>
          <a:ln>
            <a:noFill/>
          </a:ln>
          <a:effectLst/>
        </p:spPr>
        <p:txBody>
          <a:bodyPr vert="horz" wrap="square" lIns="274320" tIns="182880" rIns="91440" bIns="228600" rtlCol="0"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Let's get started.</a:t>
            </a:r>
          </a:p>
        </p:txBody>
      </p:sp>
    </p:spTree>
    <p:extLst>
      <p:ext uri="{BB962C8B-B14F-4D97-AF65-F5344CB8AC3E}">
        <p14:creationId xmlns:p14="http://schemas.microsoft.com/office/powerpoint/2010/main" val="5993515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495796"/>
            <a:ext cx="9144000" cy="15917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Workplace Wellness</a:t>
            </a:r>
          </a:p>
        </p:txBody>
      </p:sp>
    </p:spTree>
    <p:extLst>
      <p:ext uri="{BB962C8B-B14F-4D97-AF65-F5344CB8AC3E}">
        <p14:creationId xmlns:p14="http://schemas.microsoft.com/office/powerpoint/2010/main" val="18123073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334537" y="787400"/>
            <a:ext cx="8229600" cy="935038"/>
          </a:xfrm>
        </p:spPr>
        <p:txBody>
          <a:bodyPr>
            <a:normAutofit/>
          </a:bodyPr>
          <a:lstStyle/>
          <a:p>
            <a:r>
              <a:rPr lang="en-US" altLang="en-US" dirty="0"/>
              <a:t>Why is this an employer issue?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4964990"/>
              </p:ext>
            </p:extLst>
          </p:nvPr>
        </p:nvGraphicFramePr>
        <p:xfrm>
          <a:off x="334537" y="1254919"/>
          <a:ext cx="8619892" cy="497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354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AACA3-DEF4-4329-A338-3D6619FD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BD018-6943-46EB-96A6-A4B8D7F4F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CC109-F947-477E-A986-56DBA6B4D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A156EF-D4FF-465A-8100-FE92F4075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FC498-2705-4F74-976A-62529372E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CC106-18C4-4918-B375-08B037E50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920" y="486080"/>
            <a:ext cx="9584154" cy="3245412"/>
          </a:xfrm>
          <a:prstGeom prst="rect">
            <a:avLst/>
          </a:prstGeom>
        </p:spPr>
      </p:pic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75662A55-BF0E-0B42-AF6A-88EF2439ABC8}"/>
              </a:ext>
            </a:extLst>
          </p:cNvPr>
          <p:cNvSpPr txBox="1">
            <a:spLocks/>
          </p:cNvSpPr>
          <p:nvPr/>
        </p:nvSpPr>
        <p:spPr bwMode="gray">
          <a:xfrm>
            <a:off x="1194584" y="4051980"/>
            <a:ext cx="1737425" cy="1111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26</a:t>
            </a: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9A6AEF39-462D-FD47-8B98-49D189AF61B2}"/>
              </a:ext>
            </a:extLst>
          </p:cNvPr>
          <p:cNvSpPr txBox="1">
            <a:spLocks/>
          </p:cNvSpPr>
          <p:nvPr/>
        </p:nvSpPr>
        <p:spPr bwMode="gray">
          <a:xfrm>
            <a:off x="3294868" y="4051980"/>
            <a:ext cx="2592578" cy="1111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32</a:t>
            </a: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26" name="Text Placeholder 45">
            <a:extLst>
              <a:ext uri="{FF2B5EF4-FFF2-40B4-BE49-F238E27FC236}">
                <a16:creationId xmlns:a16="http://schemas.microsoft.com/office/drawing/2014/main" id="{2B41B20B-4D4C-E24B-B729-E22191EDCA5A}"/>
              </a:ext>
            </a:extLst>
          </p:cNvPr>
          <p:cNvSpPr txBox="1">
            <a:spLocks/>
          </p:cNvSpPr>
          <p:nvPr/>
        </p:nvSpPr>
        <p:spPr bwMode="gray">
          <a:xfrm>
            <a:off x="6560544" y="4054207"/>
            <a:ext cx="1910270" cy="1193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27</a:t>
            </a: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415B5-2777-3748-B069-2BE0B2001A13}"/>
              </a:ext>
            </a:extLst>
          </p:cNvPr>
          <p:cNvSpPr txBox="1"/>
          <p:nvPr/>
        </p:nvSpPr>
        <p:spPr bwMode="gray">
          <a:xfrm>
            <a:off x="695304" y="4948003"/>
            <a:ext cx="23642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Reduction in health costs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B8C9C1-25E7-9949-80BD-53B1F65B6450}"/>
              </a:ext>
            </a:extLst>
          </p:cNvPr>
          <p:cNvSpPr txBox="1"/>
          <p:nvPr/>
        </p:nvSpPr>
        <p:spPr bwMode="gray">
          <a:xfrm>
            <a:off x="3364642" y="4948004"/>
            <a:ext cx="245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Reduction in workers' compensation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B6AED-BEA8-4D42-9688-194CF4998349}"/>
              </a:ext>
            </a:extLst>
          </p:cNvPr>
          <p:cNvSpPr txBox="1"/>
          <p:nvPr/>
        </p:nvSpPr>
        <p:spPr bwMode="gray">
          <a:xfrm>
            <a:off x="5916532" y="4948607"/>
            <a:ext cx="284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Reduction in sick leave and absenteeism 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BB0500D-3DDE-AB4D-B789-4E44A295F347}"/>
              </a:ext>
            </a:extLst>
          </p:cNvPr>
          <p:cNvSpPr txBox="1">
            <a:spLocks/>
          </p:cNvSpPr>
          <p:nvPr/>
        </p:nvSpPr>
        <p:spPr bwMode="gray">
          <a:xfrm rot="10800000">
            <a:off x="-314037" y="486080"/>
            <a:ext cx="9947803" cy="3257108"/>
          </a:xfrm>
          <a:prstGeom prst="rect">
            <a:avLst/>
          </a:prstGeom>
          <a:gradFill>
            <a:gsLst>
              <a:gs pos="52000">
                <a:srgbClr val="727272">
                  <a:alpha val="28000"/>
                  <a:lumMod val="100000"/>
                </a:srgbClr>
              </a:gs>
              <a:gs pos="30000">
                <a:schemeClr val="tx1">
                  <a:lumMod val="90000"/>
                  <a:alpha val="38000"/>
                </a:schemeClr>
              </a:gs>
              <a:gs pos="100000">
                <a:schemeClr val="bg1">
                  <a:alpha val="10000"/>
                </a:schemeClr>
              </a:gs>
            </a:gsLst>
            <a:lin ang="6000000" scaled="0"/>
          </a:gra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500" b="1" i="0" kern="1200">
                <a:solidFill>
                  <a:srgbClr val="003359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218B334-695E-BF4F-9462-B86D5B3342E0}"/>
              </a:ext>
            </a:extLst>
          </p:cNvPr>
          <p:cNvSpPr txBox="1">
            <a:spLocks/>
          </p:cNvSpPr>
          <p:nvPr/>
        </p:nvSpPr>
        <p:spPr bwMode="gray">
          <a:xfrm>
            <a:off x="695304" y="2839624"/>
            <a:ext cx="5630425" cy="623944"/>
          </a:xfrm>
          <a:prstGeom prst="rect">
            <a:avLst/>
          </a:prstGeom>
          <a:effectLst>
            <a:outerShdw blurRad="279400" dist="38100" dir="5400000" algn="t" rotWithShape="0">
              <a:prstClr val="black">
                <a:alpha val="71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all" spc="225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The impact of</a:t>
            </a:r>
            <a:br>
              <a:rPr lang="en-US" cap="all" spc="225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en-US" cap="all" spc="225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Workplace wellness</a:t>
            </a:r>
          </a:p>
        </p:txBody>
      </p:sp>
    </p:spTree>
    <p:extLst>
      <p:ext uri="{BB962C8B-B14F-4D97-AF65-F5344CB8AC3E}">
        <p14:creationId xmlns:p14="http://schemas.microsoft.com/office/powerpoint/2010/main" val="13292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15662"/>
            <a:ext cx="8229600" cy="930275"/>
          </a:xfrm>
        </p:spPr>
        <p:txBody>
          <a:bodyPr/>
          <a:lstStyle/>
          <a:p>
            <a:r>
              <a:rPr lang="en-US" dirty="0"/>
              <a:t>Return on Investment (ROI)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27" y="3445383"/>
            <a:ext cx="8229600" cy="3154363"/>
          </a:xfr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545937"/>
            <a:ext cx="7600950" cy="46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  <a:defRPr/>
            </a:pPr>
            <a:r>
              <a:rPr lang="en-US" b="1" dirty="0">
                <a:solidFill>
                  <a:srgbClr val="003359"/>
                </a:solidFill>
                <a:cs typeface="Arial Narrow" charset="0"/>
              </a:rPr>
              <a:t>$3.48 to $1.00</a:t>
            </a:r>
            <a:br>
              <a:rPr lang="en-US" b="1" dirty="0">
                <a:solidFill>
                  <a:srgbClr val="003359"/>
                </a:solidFill>
                <a:cs typeface="Arial Narrow" charset="0"/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(Aldana Meta-analysis, Aldana, 2001)</a:t>
            </a:r>
          </a:p>
          <a:p>
            <a:pPr marL="137160" indent="0">
              <a:buNone/>
              <a:defRPr/>
            </a:pPr>
            <a:br>
              <a:rPr lang="en-US" sz="9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rgbClr val="003359"/>
                </a:solidFill>
                <a:cs typeface="Arial Narrow" charset="0"/>
              </a:rPr>
              <a:t>$3.20 to $1.00 </a:t>
            </a:r>
            <a:br>
              <a:rPr lang="en-US" b="1" dirty="0">
                <a:solidFill>
                  <a:srgbClr val="003359"/>
                </a:solidFill>
                <a:cs typeface="Arial Narrow" charset="0"/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(The Task Force on Community Preventive Services Soler et al., 2010)</a:t>
            </a:r>
          </a:p>
          <a:p>
            <a:pPr marL="137160" indent="0">
              <a:buNone/>
              <a:defRPr/>
            </a:pPr>
            <a:br>
              <a:rPr lang="en-US" sz="9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rgbClr val="003359"/>
                </a:solidFill>
                <a:cs typeface="Arial Narrow" charset="0"/>
              </a:rPr>
              <a:t>$3.27 to $1.00</a:t>
            </a:r>
            <a:br>
              <a:rPr lang="en-US" b="1" dirty="0">
                <a:solidFill>
                  <a:srgbClr val="003359"/>
                </a:solidFill>
                <a:cs typeface="Arial Narrow" charset="0"/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(Baicker meta-analysis about reduced medical costs, Baicker et al., 2010)</a:t>
            </a:r>
          </a:p>
          <a:p>
            <a:pPr marL="137160" indent="0">
              <a:buNone/>
              <a:defRPr/>
            </a:pPr>
            <a:br>
              <a:rPr lang="en-US" sz="9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rgbClr val="003359"/>
                </a:solidFill>
                <a:cs typeface="Arial Narrow" charset="0"/>
              </a:rPr>
              <a:t>$1.88–$3.92 to $1.00 </a:t>
            </a:r>
            <a:b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</a:b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(Johnson &amp; Johnson, Henke et al., 2011) </a:t>
            </a:r>
          </a:p>
        </p:txBody>
      </p:sp>
    </p:spTree>
    <p:extLst>
      <p:ext uri="{BB962C8B-B14F-4D97-AF65-F5344CB8AC3E}">
        <p14:creationId xmlns:p14="http://schemas.microsoft.com/office/powerpoint/2010/main" val="40244632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36D992-6CCA-6D48-8D64-E1CB029267ED}"/>
              </a:ext>
            </a:extLst>
          </p:cNvPr>
          <p:cNvSpPr txBox="1"/>
          <p:nvPr/>
        </p:nvSpPr>
        <p:spPr bwMode="gray">
          <a:xfrm>
            <a:off x="5620290" y="2244668"/>
            <a:ext cx="329741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Easy to change behavior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People naturally "make good decisions"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They already know what to do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They have a supportive environment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59"/>
              </a:solidFill>
              <a:cs typeface="Arial Narrow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11BE1-8182-5C48-BCE1-338F6DC18AFB}"/>
              </a:ext>
            </a:extLst>
          </p:cNvPr>
          <p:cNvSpPr/>
          <p:nvPr/>
        </p:nvSpPr>
        <p:spPr bwMode="gray">
          <a:xfrm>
            <a:off x="5255492" y="857250"/>
            <a:ext cx="3888508" cy="103170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spc="50" dirty="0">
                <a:solidFill>
                  <a:schemeClr val="bg1"/>
                </a:solidFill>
                <a:latin typeface="+mj-lt"/>
                <a:cs typeface="Arial Narrow" charset="0"/>
              </a:rPr>
              <a:t>	</a:t>
            </a:r>
            <a:r>
              <a:rPr lang="en-US" sz="3200" b="1" spc="50" dirty="0">
                <a:solidFill>
                  <a:schemeClr val="bg1"/>
                </a:solidFill>
                <a:latin typeface="+mj-lt"/>
                <a:cs typeface="Arial Narrow" charset="0"/>
              </a:rPr>
              <a:t>Myths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7223" y="501540"/>
            <a:ext cx="6561222" cy="60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6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1" y="787159"/>
            <a:ext cx="8229600" cy="935038"/>
          </a:xfrm>
        </p:spPr>
        <p:txBody>
          <a:bodyPr>
            <a:noAutofit/>
          </a:bodyPr>
          <a:lstStyle/>
          <a:p>
            <a:r>
              <a:rPr lang="en-US" altLang="en-US" dirty="0"/>
              <a:t>Chronic disease comes from: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35935" y="1938801"/>
            <a:ext cx="2108250" cy="18606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3</a:t>
            </a:r>
            <a:r>
              <a:rPr lang="en-US" sz="750" dirty="0"/>
              <a:t> </a:t>
            </a:r>
            <a:br>
              <a:rPr lang="en-US" sz="750" dirty="0"/>
            </a:br>
            <a:r>
              <a:rPr lang="en-US" sz="1600" dirty="0"/>
              <a:t>BEHAVIORS</a:t>
            </a:r>
          </a:p>
        </p:txBody>
      </p:sp>
      <p:sp>
        <p:nvSpPr>
          <p:cNvPr id="9" name="Oval 8"/>
          <p:cNvSpPr/>
          <p:nvPr/>
        </p:nvSpPr>
        <p:spPr>
          <a:xfrm>
            <a:off x="3380967" y="1931811"/>
            <a:ext cx="2050796" cy="18606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50" dirty="0"/>
          </a:p>
        </p:txBody>
      </p:sp>
      <p:sp>
        <p:nvSpPr>
          <p:cNvPr id="5" name="TextBox 4"/>
          <p:cNvSpPr txBox="1"/>
          <p:nvPr/>
        </p:nvSpPr>
        <p:spPr>
          <a:xfrm>
            <a:off x="3963681" y="3035151"/>
            <a:ext cx="121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CHRONIC DISEASES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30618" y="2762088"/>
            <a:ext cx="424964" cy="273063"/>
          </a:xfrm>
          <a:prstGeom prst="rightArrow">
            <a:avLst/>
          </a:prstGeom>
          <a:solidFill>
            <a:srgbClr val="FEC60B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ight Arrow 10"/>
          <p:cNvSpPr/>
          <p:nvPr/>
        </p:nvSpPr>
        <p:spPr>
          <a:xfrm>
            <a:off x="5513621" y="2725603"/>
            <a:ext cx="424964" cy="273063"/>
          </a:xfrm>
          <a:prstGeom prst="rightArrow">
            <a:avLst/>
          </a:prstGeom>
          <a:solidFill>
            <a:srgbClr val="FEC60B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5998421" y="1942444"/>
            <a:ext cx="1970663" cy="18606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80% </a:t>
            </a:r>
            <a:br>
              <a:rPr lang="en-US" sz="3600" dirty="0"/>
            </a:br>
            <a:r>
              <a:rPr lang="en-US" sz="1600" dirty="0"/>
              <a:t>DEATH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55319" y="3914658"/>
            <a:ext cx="0" cy="1579752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12413" y="3914658"/>
            <a:ext cx="0" cy="157975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304801" y="4035120"/>
            <a:ext cx="25975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Tobacco use</a:t>
            </a:r>
          </a:p>
          <a:p>
            <a:pPr marL="600075" lvl="1" indent="-257175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Physical inactivity</a:t>
            </a:r>
          </a:p>
          <a:p>
            <a:pPr marL="600075" lvl="1" indent="-257175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Poor diet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2311" y="3859965"/>
            <a:ext cx="3429000" cy="17030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/>
              <a:t>1. Heart disease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/>
              <a:t>2. Type 2 diabetes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/>
              <a:t>3. Lung disease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/>
              <a:t>4. Some cancers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9948" y="3964604"/>
            <a:ext cx="27935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dirty="0"/>
              <a:t>Lead to </a:t>
            </a:r>
            <a:r>
              <a:rPr lang="en-US" altLang="en-US" b="1" dirty="0"/>
              <a:t>80% </a:t>
            </a:r>
            <a:br>
              <a:rPr lang="en-US" altLang="en-US" dirty="0"/>
            </a:br>
            <a:r>
              <a:rPr lang="en-US" altLang="en-US" dirty="0"/>
              <a:t>of death and disability and up to </a:t>
            </a:r>
            <a:r>
              <a:rPr lang="en-US" altLang="en-US" b="1" dirty="0"/>
              <a:t>86% </a:t>
            </a:r>
            <a:r>
              <a:rPr lang="en-US" altLang="en-US" dirty="0"/>
              <a:t>of the costs of health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050" y="2365019"/>
            <a:ext cx="6047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784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 animBg="1"/>
      <p:bldP spid="11" grpId="0" animBg="1"/>
      <p:bldP spid="12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55A985-C9F5-E349-AE25-C55D59BCC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45156" y="510987"/>
            <a:ext cx="9280077" cy="282527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9EDB481-3367-E84E-B6ED-A1A1F9FC6218}"/>
              </a:ext>
            </a:extLst>
          </p:cNvPr>
          <p:cNvSpPr txBox="1">
            <a:spLocks/>
          </p:cNvSpPr>
          <p:nvPr/>
        </p:nvSpPr>
        <p:spPr bwMode="gray">
          <a:xfrm>
            <a:off x="465595" y="6406800"/>
            <a:ext cx="8996312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47688" indent="-547688" algn="l" defTabSz="73025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7450" indent="-457200" algn="l" defTabSz="73025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125" algn="l" defTabSz="73025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9050" indent="-365125" algn="l" defTabSz="73025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0888" indent="-365125" algn="l" defTabSz="73025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003359"/>
                </a:solidFill>
                <a:latin typeface="Arial Narrow" charset="0"/>
                <a:ea typeface="Arial Narrow" charset="0"/>
                <a:cs typeface="Arial Narrow" charset="0"/>
              </a:rPr>
              <a:t>Source: https://www.cdc.gov/chronicdisease/resources/publications/aag/pdf/2015/aag-workplace-health.pdf</a:t>
            </a:r>
            <a:endParaRPr lang="en-US" sz="825" dirty="0">
              <a:solidFill>
                <a:srgbClr val="003359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75662A55-BF0E-0B42-AF6A-88EF2439ABC8}"/>
              </a:ext>
            </a:extLst>
          </p:cNvPr>
          <p:cNvSpPr txBox="1">
            <a:spLocks/>
          </p:cNvSpPr>
          <p:nvPr/>
        </p:nvSpPr>
        <p:spPr bwMode="gray">
          <a:xfrm>
            <a:off x="1194584" y="3691768"/>
            <a:ext cx="1737425" cy="1111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86</a:t>
            </a: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9A6AEF39-462D-FD47-8B98-49D189AF61B2}"/>
              </a:ext>
            </a:extLst>
          </p:cNvPr>
          <p:cNvSpPr txBox="1">
            <a:spLocks/>
          </p:cNvSpPr>
          <p:nvPr/>
        </p:nvSpPr>
        <p:spPr bwMode="gray">
          <a:xfrm>
            <a:off x="3294868" y="3691768"/>
            <a:ext cx="2592578" cy="1111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$</a:t>
            </a: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153B</a:t>
            </a:r>
          </a:p>
        </p:txBody>
      </p:sp>
      <p:sp>
        <p:nvSpPr>
          <p:cNvPr id="26" name="Text Placeholder 45">
            <a:extLst>
              <a:ext uri="{FF2B5EF4-FFF2-40B4-BE49-F238E27FC236}">
                <a16:creationId xmlns:a16="http://schemas.microsoft.com/office/drawing/2014/main" id="{2B41B20B-4D4C-E24B-B729-E22191EDCA5A}"/>
              </a:ext>
            </a:extLst>
          </p:cNvPr>
          <p:cNvSpPr txBox="1">
            <a:spLocks/>
          </p:cNvSpPr>
          <p:nvPr/>
        </p:nvSpPr>
        <p:spPr bwMode="gray">
          <a:xfrm>
            <a:off x="6560544" y="3693995"/>
            <a:ext cx="1910270" cy="1193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22000"/>
              <a:buNone/>
            </a:pPr>
            <a:r>
              <a:rPr lang="en-US" sz="6000" b="1" kern="7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75</a:t>
            </a:r>
            <a:r>
              <a:rPr lang="en-US" sz="6000" b="1" kern="700" baseline="30000" dirty="0">
                <a:solidFill>
                  <a:schemeClr val="accent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415B5-2777-3748-B069-2BE0B2001A13}"/>
              </a:ext>
            </a:extLst>
          </p:cNvPr>
          <p:cNvSpPr txBox="1"/>
          <p:nvPr/>
        </p:nvSpPr>
        <p:spPr bwMode="gray">
          <a:xfrm>
            <a:off x="695304" y="4587791"/>
            <a:ext cx="23642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of full-time U.S. employees are overweight or have </a:t>
            </a:r>
            <a:b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</a:br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1+ chronic conditions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B8C9C1-25E7-9949-80BD-53B1F65B6450}"/>
              </a:ext>
            </a:extLst>
          </p:cNvPr>
          <p:cNvSpPr txBox="1"/>
          <p:nvPr/>
        </p:nvSpPr>
        <p:spPr bwMode="gray">
          <a:xfrm>
            <a:off x="3364642" y="4587792"/>
            <a:ext cx="245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in employee productivity is lost annually due </a:t>
            </a:r>
            <a:b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</a:br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to these factors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B6AED-BEA8-4D42-9688-194CF4998349}"/>
              </a:ext>
            </a:extLst>
          </p:cNvPr>
          <p:cNvSpPr txBox="1"/>
          <p:nvPr/>
        </p:nvSpPr>
        <p:spPr bwMode="gray">
          <a:xfrm>
            <a:off x="5916532" y="4588395"/>
            <a:ext cx="284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of U.S. healthcare costs </a:t>
            </a:r>
            <a:b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</a:br>
            <a:r>
              <a:rPr lang="en-US" b="1" dirty="0">
                <a:solidFill>
                  <a:srgbClr val="003359"/>
                </a:solidFill>
                <a:latin typeface="Arial Narrow" charset="0"/>
                <a:cs typeface="Arial Narrow" charset="0"/>
              </a:rPr>
              <a:t>are attributed to largely preventable chronic conditions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BB0500D-3DDE-AB4D-B789-4E44A295F347}"/>
              </a:ext>
            </a:extLst>
          </p:cNvPr>
          <p:cNvSpPr txBox="1">
            <a:spLocks/>
          </p:cNvSpPr>
          <p:nvPr/>
        </p:nvSpPr>
        <p:spPr bwMode="gray">
          <a:xfrm rot="10800000">
            <a:off x="-101600" y="499696"/>
            <a:ext cx="9877776" cy="2825278"/>
          </a:xfrm>
          <a:prstGeom prst="rect">
            <a:avLst/>
          </a:prstGeom>
          <a:gradFill>
            <a:gsLst>
              <a:gs pos="52000">
                <a:srgbClr val="727272">
                  <a:alpha val="28000"/>
                  <a:lumMod val="100000"/>
                </a:srgbClr>
              </a:gs>
              <a:gs pos="30000">
                <a:schemeClr val="tx1">
                  <a:lumMod val="90000"/>
                  <a:alpha val="38000"/>
                </a:schemeClr>
              </a:gs>
              <a:gs pos="100000">
                <a:schemeClr val="bg1">
                  <a:alpha val="10000"/>
                </a:schemeClr>
              </a:gs>
            </a:gsLst>
            <a:lin ang="6000000" scaled="0"/>
          </a:gra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500" b="1" i="0" kern="1200">
                <a:solidFill>
                  <a:srgbClr val="003359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218B334-695E-BF4F-9462-B86D5B3342E0}"/>
              </a:ext>
            </a:extLst>
          </p:cNvPr>
          <p:cNvSpPr txBox="1">
            <a:spLocks/>
          </p:cNvSpPr>
          <p:nvPr/>
        </p:nvSpPr>
        <p:spPr bwMode="gray">
          <a:xfrm>
            <a:off x="775885" y="2619812"/>
            <a:ext cx="7035074" cy="623944"/>
          </a:xfrm>
          <a:prstGeom prst="rect">
            <a:avLst/>
          </a:prstGeom>
          <a:effectLst>
            <a:outerShdw blurRad="279400" dist="38100" dir="5400000" algn="t" rotWithShape="0">
              <a:prstClr val="black">
                <a:alpha val="71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225" dirty="0">
                <a:solidFill>
                  <a:schemeClr val="bg1"/>
                </a:solidFill>
                <a:latin typeface="+mj-lt"/>
                <a:cs typeface="Arial Narrow" charset="0"/>
              </a:rPr>
              <a:t>UNHEALTHY EMPLOYEES CAN HURT A HEALTHY BOTTOM LINE</a:t>
            </a:r>
          </a:p>
        </p:txBody>
      </p:sp>
    </p:spTree>
    <p:extLst>
      <p:ext uri="{BB962C8B-B14F-4D97-AF65-F5344CB8AC3E}">
        <p14:creationId xmlns:p14="http://schemas.microsoft.com/office/powerpoint/2010/main" val="358647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818" y="709713"/>
            <a:ext cx="8229600" cy="935038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en-US" sz="4800" b="1" dirty="0"/>
            </a:br>
            <a:r>
              <a:rPr lang="en-US" altLang="en-US" sz="5000" dirty="0"/>
              <a:t>Who do you need to reach? </a:t>
            </a:r>
            <a:br>
              <a:rPr lang="en-US" altLang="en-US" sz="4800" b="1" dirty="0"/>
            </a:br>
            <a:endParaRPr lang="en-US" dirty="0"/>
          </a:p>
        </p:txBody>
      </p:sp>
      <p:pic>
        <p:nvPicPr>
          <p:cNvPr id="3" name="Content Placeholder 3" descr="bell curv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03296"/>
            <a:ext cx="7621588" cy="407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4602" y="5465222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Individual Behavioral Interventions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9385" y="2482310"/>
            <a:ext cx="2725615" cy="258884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84250" y="2482310"/>
            <a:ext cx="2005135" cy="2588846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2482310"/>
            <a:ext cx="1778000" cy="2588846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87232" y="2169695"/>
            <a:ext cx="332154" cy="136769"/>
          </a:xfrm>
          <a:custGeom>
            <a:avLst/>
            <a:gdLst>
              <a:gd name="connsiteX0" fmla="*/ 0 w 468923"/>
              <a:gd name="connsiteY0" fmla="*/ 136769 h 136769"/>
              <a:gd name="connsiteX1" fmla="*/ 0 w 468923"/>
              <a:gd name="connsiteY1" fmla="*/ 0 h 136769"/>
              <a:gd name="connsiteX2" fmla="*/ 468923 w 468923"/>
              <a:gd name="connsiteY2" fmla="*/ 0 h 136769"/>
              <a:gd name="connsiteX3" fmla="*/ 468923 w 468923"/>
              <a:gd name="connsiteY3" fmla="*/ 0 h 1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923" h="136769">
                <a:moveTo>
                  <a:pt x="0" y="136769"/>
                </a:moveTo>
                <a:lnTo>
                  <a:pt x="0" y="0"/>
                </a:lnTo>
                <a:lnTo>
                  <a:pt x="468923" y="0"/>
                </a:lnTo>
                <a:lnTo>
                  <a:pt x="468923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flipH="1">
            <a:off x="6945922" y="2185326"/>
            <a:ext cx="361462" cy="136769"/>
          </a:xfrm>
          <a:custGeom>
            <a:avLst/>
            <a:gdLst>
              <a:gd name="connsiteX0" fmla="*/ 0 w 468923"/>
              <a:gd name="connsiteY0" fmla="*/ 136769 h 136769"/>
              <a:gd name="connsiteX1" fmla="*/ 0 w 468923"/>
              <a:gd name="connsiteY1" fmla="*/ 0 h 136769"/>
              <a:gd name="connsiteX2" fmla="*/ 468923 w 468923"/>
              <a:gd name="connsiteY2" fmla="*/ 0 h 136769"/>
              <a:gd name="connsiteX3" fmla="*/ 468923 w 468923"/>
              <a:gd name="connsiteY3" fmla="*/ 0 h 1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923" h="136769">
                <a:moveTo>
                  <a:pt x="0" y="136769"/>
                </a:moveTo>
                <a:lnTo>
                  <a:pt x="0" y="0"/>
                </a:lnTo>
                <a:lnTo>
                  <a:pt x="468923" y="0"/>
                </a:lnTo>
                <a:lnTo>
                  <a:pt x="468923" y="0"/>
                </a:ln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989385" y="5247003"/>
            <a:ext cx="2725615" cy="127000"/>
          </a:xfrm>
          <a:custGeom>
            <a:avLst/>
            <a:gdLst>
              <a:gd name="connsiteX0" fmla="*/ 0 w 2725615"/>
              <a:gd name="connsiteY0" fmla="*/ 0 h 127000"/>
              <a:gd name="connsiteX1" fmla="*/ 9769 w 2725615"/>
              <a:gd name="connsiteY1" fmla="*/ 127000 h 127000"/>
              <a:gd name="connsiteX2" fmla="*/ 2725615 w 2725615"/>
              <a:gd name="connsiteY2" fmla="*/ 117230 h 127000"/>
              <a:gd name="connsiteX3" fmla="*/ 2725615 w 2725615"/>
              <a:gd name="connsiteY3" fmla="*/ 9769 h 127000"/>
              <a:gd name="connsiteX4" fmla="*/ 2725615 w 2725615"/>
              <a:gd name="connsiteY4" fmla="*/ 976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615" h="127000">
                <a:moveTo>
                  <a:pt x="0" y="0"/>
                </a:moveTo>
                <a:lnTo>
                  <a:pt x="9769" y="127000"/>
                </a:lnTo>
                <a:lnTo>
                  <a:pt x="2725615" y="117230"/>
                </a:lnTo>
                <a:lnTo>
                  <a:pt x="2725615" y="9769"/>
                </a:lnTo>
                <a:lnTo>
                  <a:pt x="2725615" y="9769"/>
                </a:lnTo>
              </a:path>
            </a:pathLst>
          </a:custGeom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4875" y="1932004"/>
            <a:ext cx="1952625" cy="457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9944" y="1818018"/>
            <a:ext cx="7315200" cy="58709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Environmental and Cultural Supports</a:t>
            </a:r>
          </a:p>
        </p:txBody>
      </p:sp>
    </p:spTree>
    <p:extLst>
      <p:ext uri="{BB962C8B-B14F-4D97-AF65-F5344CB8AC3E}">
        <p14:creationId xmlns:p14="http://schemas.microsoft.com/office/powerpoint/2010/main" val="3577332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8363" y="886255"/>
            <a:ext cx="3625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CREATING A CULTURE</a:t>
            </a:r>
          </a:p>
          <a:p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70773" y="2343849"/>
            <a:ext cx="3856382" cy="769441"/>
            <a:chOff x="5270773" y="2343849"/>
            <a:chExt cx="3856382" cy="769441"/>
          </a:xfrm>
        </p:grpSpPr>
        <p:sp>
          <p:nvSpPr>
            <p:cNvPr id="2" name="Oval 1"/>
            <p:cNvSpPr/>
            <p:nvPr/>
          </p:nvSpPr>
          <p:spPr>
            <a:xfrm>
              <a:off x="5270773" y="2503088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6" name="Straight Connector 15"/>
            <p:cNvCxnSpPr>
              <a:stCxn id="2" idx="6"/>
            </p:cNvCxnSpPr>
            <p:nvPr/>
          </p:nvCxnSpPr>
          <p:spPr>
            <a:xfrm>
              <a:off x="5858859" y="2797131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68797" y="2343849"/>
              <a:ext cx="32583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Management Support</a:t>
              </a:r>
            </a:p>
            <a:p>
              <a:endParaRPr lang="en-US" sz="2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08363" y="2607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70773" y="3215457"/>
            <a:ext cx="3993972" cy="728242"/>
            <a:chOff x="5270773" y="3265236"/>
            <a:chExt cx="3993972" cy="728242"/>
          </a:xfrm>
        </p:grpSpPr>
        <p:sp>
          <p:nvSpPr>
            <p:cNvPr id="8" name="Oval 7"/>
            <p:cNvSpPr/>
            <p:nvPr/>
          </p:nvSpPr>
          <p:spPr>
            <a:xfrm>
              <a:off x="5270773" y="3405392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858859" y="3696557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8798" y="3265236"/>
              <a:ext cx="3395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Employee Engagement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08363" y="35210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2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0773" y="4074539"/>
            <a:ext cx="4136273" cy="769441"/>
            <a:chOff x="5270773" y="4098845"/>
            <a:chExt cx="4136273" cy="769441"/>
          </a:xfrm>
        </p:grpSpPr>
        <p:sp>
          <p:nvSpPr>
            <p:cNvPr id="9" name="Oval 8"/>
            <p:cNvSpPr/>
            <p:nvPr/>
          </p:nvSpPr>
          <p:spPr>
            <a:xfrm>
              <a:off x="5270773" y="4211071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58859" y="4505114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868797" y="4098845"/>
              <a:ext cx="35382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Communication</a:t>
              </a:r>
              <a:r>
                <a:rPr lang="en-US" sz="2200" dirty="0">
                  <a:solidFill>
                    <a:schemeClr val="accent3"/>
                  </a:solidFill>
                </a:rPr>
                <a:t> </a:t>
              </a:r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Strategy</a:t>
              </a:r>
            </a:p>
            <a:p>
              <a:endParaRPr lang="en-US" sz="2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1599" y="43440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0773" y="4958673"/>
            <a:ext cx="4136273" cy="769441"/>
            <a:chOff x="5270773" y="5039726"/>
            <a:chExt cx="4136273" cy="769441"/>
          </a:xfrm>
        </p:grpSpPr>
        <p:sp>
          <p:nvSpPr>
            <p:cNvPr id="10" name="Oval 9"/>
            <p:cNvSpPr/>
            <p:nvPr/>
          </p:nvSpPr>
          <p:spPr>
            <a:xfrm>
              <a:off x="5270773" y="5110497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858859" y="5404540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68797" y="5039726"/>
              <a:ext cx="35382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Cultural Support/Change</a:t>
              </a:r>
            </a:p>
            <a:p>
              <a:endParaRPr lang="en-US" sz="2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8363" y="52290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4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70773" y="5755126"/>
            <a:ext cx="3993971" cy="696435"/>
            <a:chOff x="5306869" y="5755126"/>
            <a:chExt cx="3993971" cy="696435"/>
          </a:xfrm>
        </p:grpSpPr>
        <p:sp>
          <p:nvSpPr>
            <p:cNvPr id="25" name="Oval 24"/>
            <p:cNvSpPr/>
            <p:nvPr/>
          </p:nvSpPr>
          <p:spPr>
            <a:xfrm>
              <a:off x="5306869" y="5863475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894955" y="6157518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04893" y="5755126"/>
              <a:ext cx="3395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>
                      <a:lumMod val="50000"/>
                    </a:schemeClr>
                  </a:solidFill>
                </a:rPr>
                <a:t>Structured Strategies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44459" y="59820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5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3" y="518144"/>
            <a:ext cx="4981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8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372" y="1011226"/>
            <a:ext cx="376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REACH INDIVIDUALS</a:t>
            </a:r>
          </a:p>
          <a:p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70773" y="2973763"/>
            <a:ext cx="3856382" cy="710965"/>
            <a:chOff x="5270773" y="2380209"/>
            <a:chExt cx="3856382" cy="710965"/>
          </a:xfrm>
        </p:grpSpPr>
        <p:sp>
          <p:nvSpPr>
            <p:cNvPr id="2" name="Oval 1"/>
            <p:cNvSpPr/>
            <p:nvPr/>
          </p:nvSpPr>
          <p:spPr>
            <a:xfrm>
              <a:off x="5270773" y="2503088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6" name="Straight Connector 15"/>
            <p:cNvCxnSpPr>
              <a:stCxn id="2" idx="6"/>
            </p:cNvCxnSpPr>
            <p:nvPr/>
          </p:nvCxnSpPr>
          <p:spPr>
            <a:xfrm>
              <a:off x="5858859" y="2797131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68797" y="2380209"/>
              <a:ext cx="279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Awareness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08363" y="2607608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</a:rPr>
                <a:t>1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70773" y="3845893"/>
            <a:ext cx="3856382" cy="830997"/>
            <a:chOff x="5270773" y="3302118"/>
            <a:chExt cx="3856382" cy="830997"/>
          </a:xfrm>
        </p:grpSpPr>
        <p:sp>
          <p:nvSpPr>
            <p:cNvPr id="8" name="Oval 7"/>
            <p:cNvSpPr/>
            <p:nvPr/>
          </p:nvSpPr>
          <p:spPr>
            <a:xfrm>
              <a:off x="5270773" y="3405392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858859" y="3696557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8798" y="3302118"/>
              <a:ext cx="2602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Prevention</a:t>
              </a:r>
            </a:p>
            <a:p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08363" y="352109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</a:rPr>
                <a:t>2</a:t>
              </a:r>
              <a:endParaRPr lang="en-US" sz="2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0773" y="4679923"/>
            <a:ext cx="3856382" cy="830997"/>
            <a:chOff x="5270773" y="4110675"/>
            <a:chExt cx="3856382" cy="830997"/>
          </a:xfrm>
        </p:grpSpPr>
        <p:sp>
          <p:nvSpPr>
            <p:cNvPr id="9" name="Oval 8"/>
            <p:cNvSpPr/>
            <p:nvPr/>
          </p:nvSpPr>
          <p:spPr>
            <a:xfrm>
              <a:off x="5270773" y="4211071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858859" y="4505114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868798" y="4110675"/>
              <a:ext cx="318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Timely Intervention</a:t>
              </a:r>
            </a:p>
            <a:p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1599" y="4344066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3"/>
                  </a:solidFill>
                </a:rPr>
                <a:t>3</a:t>
              </a:r>
              <a:endParaRPr lang="en-US" sz="22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2966" y="516836"/>
            <a:ext cx="6066230" cy="60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5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inkstockPhotos-50655386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8"/>
            <a:ext cx="9155758" cy="6048044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687219" y="1107786"/>
            <a:ext cx="6026609" cy="697498"/>
          </a:xfrm>
          <a:prstGeom prst="rect">
            <a:avLst/>
          </a:prstGeom>
          <a:solidFill>
            <a:srgbClr val="0C1E37"/>
          </a:solidFill>
          <a:ln>
            <a:noFill/>
          </a:ln>
          <a:effectLst/>
        </p:spPr>
        <p:txBody>
          <a:bodyPr vert="horz" wrap="square" lIns="274320" tIns="182880" rIns="91440" bIns="228600" rtlCol="0"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9143999" cy="1107786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althyOp_Bold_White_CMYK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7" y="353729"/>
            <a:ext cx="3562941" cy="5800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72033" y="1157102"/>
            <a:ext cx="7089968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300" dirty="0">
                <a:solidFill>
                  <a:srgbClr val="FFFFFF"/>
                </a:solidFill>
              </a:rPr>
              <a:t>for employers &amp; employees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4102100" y="179388"/>
            <a:ext cx="5041900" cy="8382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means added value </a:t>
            </a:r>
          </a:p>
        </p:txBody>
      </p:sp>
    </p:spTree>
    <p:extLst>
      <p:ext uri="{BB962C8B-B14F-4D97-AF65-F5344CB8AC3E}">
        <p14:creationId xmlns:p14="http://schemas.microsoft.com/office/powerpoint/2010/main" val="22423142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stockPhotos-50892095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99930"/>
            <a:ext cx="9144000" cy="1591733"/>
          </a:xfrm>
        </p:spPr>
        <p:txBody>
          <a:bodyPr/>
          <a:lstStyle/>
          <a:p>
            <a:r>
              <a:rPr lang="en-US" dirty="0"/>
              <a:t>Engagement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067187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4462" y="350136"/>
            <a:ext cx="3899538" cy="6363487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7292" y="2206350"/>
            <a:ext cx="8229600" cy="93027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Why </a:t>
            </a:r>
            <a:r>
              <a:rPr lang="en-US" sz="3000" dirty="0" err="1">
                <a:solidFill>
                  <a:srgbClr val="FFFFFF"/>
                </a:solidFill>
              </a:rPr>
              <a:t>BeWell</a:t>
            </a:r>
            <a:r>
              <a:rPr lang="en-US" sz="3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7294" y="4032014"/>
            <a:ext cx="3454285" cy="69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FFFFF"/>
                </a:solidFill>
              </a:rPr>
              <a:t>Why Blue Cross?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1074" y="2036460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1788" y="3787373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90" y="654756"/>
            <a:ext cx="5255751" cy="5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39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236D992-6CCA-6D48-8D64-E1CB029267ED}"/>
              </a:ext>
            </a:extLst>
          </p:cNvPr>
          <p:cNvSpPr txBox="1"/>
          <p:nvPr/>
        </p:nvSpPr>
        <p:spPr bwMode="gray">
          <a:xfrm>
            <a:off x="6309208" y="1866123"/>
            <a:ext cx="153067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25" dirty="0">
                <a:solidFill>
                  <a:srgbClr val="003359"/>
                </a:solidFill>
                <a:cs typeface="Arial Narrow" charset="0"/>
              </a:rPr>
              <a:t>Use Our Data and yours </a:t>
            </a:r>
            <a:br>
              <a:rPr lang="en-US" sz="1400" b="1" cap="all" spc="225" dirty="0">
                <a:solidFill>
                  <a:srgbClr val="003359"/>
                </a:solidFill>
                <a:cs typeface="Arial Narrow" charset="0"/>
              </a:rPr>
            </a:br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to precisely identify </a:t>
            </a:r>
            <a:br>
              <a:rPr lang="en-US" sz="1400" dirty="0">
                <a:solidFill>
                  <a:srgbClr val="003359"/>
                </a:solidFill>
                <a:cs typeface="Arial Narrow" charset="0"/>
              </a:rPr>
            </a:br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the best opportunities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0D88BC-E36B-0640-B444-C6528453D587}"/>
              </a:ext>
            </a:extLst>
          </p:cNvPr>
          <p:cNvSpPr txBox="1"/>
          <p:nvPr/>
        </p:nvSpPr>
        <p:spPr bwMode="gray">
          <a:xfrm>
            <a:off x="6206622" y="4523154"/>
            <a:ext cx="153345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25" dirty="0">
                <a:solidFill>
                  <a:srgbClr val="003359"/>
                </a:solidFill>
                <a:cs typeface="Arial Narrow" charset="0"/>
              </a:rPr>
              <a:t>Guide </a:t>
            </a:r>
          </a:p>
          <a:p>
            <a:pPr algn="ctr"/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employees with the right messages </a:t>
            </a:r>
            <a:br>
              <a:rPr lang="en-US" sz="1400" dirty="0">
                <a:solidFill>
                  <a:srgbClr val="003359"/>
                </a:solidFill>
                <a:cs typeface="Arial Narrow" charset="0"/>
              </a:rPr>
            </a:br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and the right navigational support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FB1FA9-AD52-444A-ACF6-BA0D46524EB7}"/>
              </a:ext>
            </a:extLst>
          </p:cNvPr>
          <p:cNvSpPr txBox="1"/>
          <p:nvPr/>
        </p:nvSpPr>
        <p:spPr bwMode="gray">
          <a:xfrm>
            <a:off x="4828392" y="3402706"/>
            <a:ext cx="1645032" cy="99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25" dirty="0">
                <a:solidFill>
                  <a:srgbClr val="003359"/>
                </a:solidFill>
                <a:cs typeface="Arial Narrow" charset="0"/>
              </a:rPr>
              <a:t>measure</a:t>
            </a:r>
            <a:r>
              <a:rPr lang="en-US" sz="1400" b="1" spc="225" dirty="0">
                <a:solidFill>
                  <a:srgbClr val="003359"/>
                </a:solidFill>
                <a:cs typeface="Arial Narrow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defined outcomes, </a:t>
            </a:r>
            <a:br>
              <a:rPr lang="en-US" sz="1400" dirty="0">
                <a:solidFill>
                  <a:srgbClr val="003359"/>
                </a:solidFill>
                <a:cs typeface="Arial Narrow" charset="0"/>
              </a:rPr>
            </a:br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behavior changes and employee feedback 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gray">
          <a:xfrm>
            <a:off x="7802283" y="4523154"/>
            <a:ext cx="923751" cy="1052561"/>
          </a:xfrm>
          <a:custGeom>
            <a:avLst/>
            <a:gdLst>
              <a:gd name="T0" fmla="*/ 411 w 411"/>
              <a:gd name="T1" fmla="*/ 8 h 469"/>
              <a:gd name="T2" fmla="*/ 376 w 411"/>
              <a:gd name="T3" fmla="*/ 0 h 469"/>
              <a:gd name="T4" fmla="*/ 66 w 411"/>
              <a:gd name="T5" fmla="*/ 411 h 469"/>
              <a:gd name="T6" fmla="*/ 54 w 411"/>
              <a:gd name="T7" fmla="*/ 385 h 469"/>
              <a:gd name="T8" fmla="*/ 0 w 411"/>
              <a:gd name="T9" fmla="*/ 461 h 469"/>
              <a:gd name="T10" fmla="*/ 93 w 411"/>
              <a:gd name="T11" fmla="*/ 469 h 469"/>
              <a:gd name="T12" fmla="*/ 81 w 411"/>
              <a:gd name="T13" fmla="*/ 443 h 469"/>
              <a:gd name="T14" fmla="*/ 411 w 411"/>
              <a:gd name="T15" fmla="*/ 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1" h="469">
                <a:moveTo>
                  <a:pt x="411" y="8"/>
                </a:moveTo>
                <a:cubicBezTo>
                  <a:pt x="376" y="0"/>
                  <a:pt x="376" y="0"/>
                  <a:pt x="376" y="0"/>
                </a:cubicBezTo>
                <a:cubicBezTo>
                  <a:pt x="336" y="175"/>
                  <a:pt x="223" y="324"/>
                  <a:pt x="66" y="411"/>
                </a:cubicBezTo>
                <a:cubicBezTo>
                  <a:pt x="54" y="385"/>
                  <a:pt x="54" y="385"/>
                  <a:pt x="54" y="385"/>
                </a:cubicBezTo>
                <a:cubicBezTo>
                  <a:pt x="0" y="461"/>
                  <a:pt x="0" y="461"/>
                  <a:pt x="0" y="461"/>
                </a:cubicBezTo>
                <a:cubicBezTo>
                  <a:pt x="93" y="469"/>
                  <a:pt x="93" y="469"/>
                  <a:pt x="93" y="469"/>
                </a:cubicBezTo>
                <a:cubicBezTo>
                  <a:pt x="81" y="443"/>
                  <a:pt x="81" y="443"/>
                  <a:pt x="81" y="443"/>
                </a:cubicBezTo>
                <a:cubicBezTo>
                  <a:pt x="248" y="352"/>
                  <a:pt x="368" y="194"/>
                  <a:pt x="411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gray">
          <a:xfrm>
            <a:off x="5225826" y="4449658"/>
            <a:ext cx="980796" cy="1024960"/>
          </a:xfrm>
          <a:custGeom>
            <a:avLst/>
            <a:gdLst>
              <a:gd name="T0" fmla="*/ 61 w 437"/>
              <a:gd name="T1" fmla="*/ 71 h 456"/>
              <a:gd name="T2" fmla="*/ 88 w 437"/>
              <a:gd name="T3" fmla="*/ 61 h 456"/>
              <a:gd name="T4" fmla="*/ 17 w 437"/>
              <a:gd name="T5" fmla="*/ 0 h 456"/>
              <a:gd name="T6" fmla="*/ 0 w 437"/>
              <a:gd name="T7" fmla="*/ 92 h 456"/>
              <a:gd name="T8" fmla="*/ 27 w 437"/>
              <a:gd name="T9" fmla="*/ 82 h 456"/>
              <a:gd name="T10" fmla="*/ 425 w 437"/>
              <a:gd name="T11" fmla="*/ 456 h 456"/>
              <a:gd name="T12" fmla="*/ 437 w 437"/>
              <a:gd name="T13" fmla="*/ 422 h 456"/>
              <a:gd name="T14" fmla="*/ 61 w 437"/>
              <a:gd name="T15" fmla="*/ 71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7" h="456">
                <a:moveTo>
                  <a:pt x="61" y="71"/>
                </a:moveTo>
                <a:cubicBezTo>
                  <a:pt x="88" y="61"/>
                  <a:pt x="88" y="61"/>
                  <a:pt x="88" y="61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27" y="82"/>
                  <a:pt x="27" y="82"/>
                  <a:pt x="27" y="82"/>
                </a:cubicBezTo>
                <a:cubicBezTo>
                  <a:pt x="100" y="258"/>
                  <a:pt x="245" y="394"/>
                  <a:pt x="425" y="456"/>
                </a:cubicBezTo>
                <a:cubicBezTo>
                  <a:pt x="437" y="422"/>
                  <a:pt x="437" y="422"/>
                  <a:pt x="437" y="422"/>
                </a:cubicBezTo>
                <a:cubicBezTo>
                  <a:pt x="267" y="364"/>
                  <a:pt x="131" y="236"/>
                  <a:pt x="61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>
            <a:off x="5450005" y="2071002"/>
            <a:ext cx="989996" cy="1008398"/>
          </a:xfrm>
          <a:custGeom>
            <a:avLst/>
            <a:gdLst>
              <a:gd name="T0" fmla="*/ 441 w 441"/>
              <a:gd name="T1" fmla="*/ 14 h 449"/>
              <a:gd name="T2" fmla="*/ 349 w 441"/>
              <a:gd name="T3" fmla="*/ 0 h 449"/>
              <a:gd name="T4" fmla="*/ 360 w 441"/>
              <a:gd name="T5" fmla="*/ 27 h 449"/>
              <a:gd name="T6" fmla="*/ 0 w 441"/>
              <a:gd name="T7" fmla="*/ 438 h 449"/>
              <a:gd name="T8" fmla="*/ 35 w 441"/>
              <a:gd name="T9" fmla="*/ 449 h 449"/>
              <a:gd name="T10" fmla="*/ 373 w 441"/>
              <a:gd name="T11" fmla="*/ 60 h 449"/>
              <a:gd name="T12" fmla="*/ 383 w 441"/>
              <a:gd name="T13" fmla="*/ 87 h 449"/>
              <a:gd name="T14" fmla="*/ 441 w 441"/>
              <a:gd name="T15" fmla="*/ 14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9">
                <a:moveTo>
                  <a:pt x="441" y="14"/>
                </a:moveTo>
                <a:cubicBezTo>
                  <a:pt x="349" y="0"/>
                  <a:pt x="349" y="0"/>
                  <a:pt x="349" y="0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187" y="107"/>
                  <a:pt x="56" y="256"/>
                  <a:pt x="0" y="438"/>
                </a:cubicBezTo>
                <a:cubicBezTo>
                  <a:pt x="35" y="449"/>
                  <a:pt x="35" y="449"/>
                  <a:pt x="35" y="449"/>
                </a:cubicBezTo>
                <a:cubicBezTo>
                  <a:pt x="87" y="277"/>
                  <a:pt x="210" y="136"/>
                  <a:pt x="373" y="60"/>
                </a:cubicBezTo>
                <a:cubicBezTo>
                  <a:pt x="383" y="87"/>
                  <a:pt x="383" y="87"/>
                  <a:pt x="383" y="87"/>
                </a:cubicBezTo>
                <a:lnTo>
                  <a:pt x="441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gray">
          <a:xfrm>
            <a:off x="7710984" y="2075928"/>
            <a:ext cx="940313" cy="1070963"/>
          </a:xfrm>
          <a:custGeom>
            <a:avLst/>
            <a:gdLst>
              <a:gd name="T0" fmla="*/ 392 w 419"/>
              <a:gd name="T1" fmla="*/ 394 h 477"/>
              <a:gd name="T2" fmla="*/ 14 w 419"/>
              <a:gd name="T3" fmla="*/ 0 h 477"/>
              <a:gd name="T4" fmla="*/ 0 w 419"/>
              <a:gd name="T5" fmla="*/ 33 h 477"/>
              <a:gd name="T6" fmla="*/ 357 w 419"/>
              <a:gd name="T7" fmla="*/ 404 h 477"/>
              <a:gd name="T8" fmla="*/ 330 w 419"/>
              <a:gd name="T9" fmla="*/ 412 h 477"/>
              <a:gd name="T10" fmla="*/ 397 w 419"/>
              <a:gd name="T11" fmla="*/ 477 h 477"/>
              <a:gd name="T12" fmla="*/ 419 w 419"/>
              <a:gd name="T13" fmla="*/ 386 h 477"/>
              <a:gd name="T14" fmla="*/ 392 w 419"/>
              <a:gd name="T15" fmla="*/ 39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" h="477">
                <a:moveTo>
                  <a:pt x="392" y="394"/>
                </a:moveTo>
                <a:cubicBezTo>
                  <a:pt x="327" y="215"/>
                  <a:pt x="190" y="71"/>
                  <a:pt x="14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167" y="101"/>
                  <a:pt x="296" y="235"/>
                  <a:pt x="357" y="404"/>
                </a:cubicBezTo>
                <a:cubicBezTo>
                  <a:pt x="330" y="412"/>
                  <a:pt x="330" y="412"/>
                  <a:pt x="330" y="412"/>
                </a:cubicBezTo>
                <a:cubicBezTo>
                  <a:pt x="397" y="477"/>
                  <a:pt x="397" y="477"/>
                  <a:pt x="397" y="477"/>
                </a:cubicBezTo>
                <a:cubicBezTo>
                  <a:pt x="419" y="386"/>
                  <a:pt x="419" y="386"/>
                  <a:pt x="419" y="386"/>
                </a:cubicBezTo>
                <a:lnTo>
                  <a:pt x="392" y="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gray">
          <a:xfrm>
            <a:off x="8085854" y="3906922"/>
            <a:ext cx="659749" cy="40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08E3F3-521F-F642-B4AF-14C948AC9771}"/>
              </a:ext>
            </a:extLst>
          </p:cNvPr>
          <p:cNvSpPr txBox="1"/>
          <p:nvPr/>
        </p:nvSpPr>
        <p:spPr bwMode="gray">
          <a:xfrm>
            <a:off x="7551350" y="3225613"/>
            <a:ext cx="15810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25" dirty="0">
                <a:solidFill>
                  <a:srgbClr val="003359"/>
                </a:solidFill>
                <a:cs typeface="Arial Narrow" charset="0"/>
              </a:rPr>
              <a:t>implement </a:t>
            </a:r>
          </a:p>
          <a:p>
            <a:pPr algn="ctr"/>
            <a:r>
              <a:rPr lang="en-US" sz="1400" dirty="0">
                <a:solidFill>
                  <a:srgbClr val="003359"/>
                </a:solidFill>
                <a:cs typeface="Arial Narrow" charset="0"/>
              </a:rPr>
              <a:t>programs and solutions that best support employees’ individual health needs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E11BE1-8182-5C48-BCE1-338F6DC18AFB}"/>
              </a:ext>
            </a:extLst>
          </p:cNvPr>
          <p:cNvSpPr/>
          <p:nvPr/>
        </p:nvSpPr>
        <p:spPr bwMode="gray">
          <a:xfrm>
            <a:off x="4610960" y="857250"/>
            <a:ext cx="4533040" cy="73152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b="1" spc="50" dirty="0">
                <a:solidFill>
                  <a:schemeClr val="bg1"/>
                </a:solidFill>
                <a:latin typeface="+mj-lt"/>
                <a:cs typeface="Arial Narrow" charset="0"/>
              </a:rPr>
              <a:t>Use data to identify needs </a:t>
            </a:r>
            <a:br>
              <a:rPr lang="en-US" sz="1600" b="1" spc="50" dirty="0">
                <a:solidFill>
                  <a:schemeClr val="bg1"/>
                </a:solidFill>
                <a:latin typeface="+mj-lt"/>
                <a:cs typeface="Arial Narrow" charset="0"/>
              </a:rPr>
            </a:br>
            <a:r>
              <a:rPr lang="en-US" sz="1600" b="1" spc="50" dirty="0">
                <a:solidFill>
                  <a:schemeClr val="bg1"/>
                </a:solidFill>
                <a:latin typeface="+mj-lt"/>
                <a:cs typeface="Arial Narrow" charset="0"/>
              </a:rPr>
              <a:t>and engagement strategies</a:t>
            </a:r>
          </a:p>
        </p:txBody>
      </p:sp>
      <p:grpSp>
        <p:nvGrpSpPr>
          <p:cNvPr id="59" name="Group 58"/>
          <p:cNvGrpSpPr/>
          <p:nvPr/>
        </p:nvGrpSpPr>
        <p:grpSpPr bwMode="gray">
          <a:xfrm>
            <a:off x="6577856" y="3449151"/>
            <a:ext cx="819844" cy="718920"/>
            <a:chOff x="6492520" y="2400301"/>
            <a:chExt cx="819844" cy="718920"/>
          </a:xfrm>
        </p:grpSpPr>
        <p:grpSp>
          <p:nvGrpSpPr>
            <p:cNvPr id="14" name="Group 13"/>
            <p:cNvGrpSpPr/>
            <p:nvPr/>
          </p:nvGrpSpPr>
          <p:grpSpPr bwMode="gray">
            <a:xfrm>
              <a:off x="6492520" y="2400301"/>
              <a:ext cx="819844" cy="718920"/>
              <a:chOff x="6578247" y="2475474"/>
              <a:chExt cx="648389" cy="568573"/>
            </a:xfrm>
          </p:grpSpPr>
          <p:sp>
            <p:nvSpPr>
              <p:cNvPr id="38" name="Line 24"/>
              <p:cNvSpPr>
                <a:spLocks noChangeShapeType="1"/>
              </p:cNvSpPr>
              <p:nvPr/>
            </p:nvSpPr>
            <p:spPr bwMode="gray">
              <a:xfrm>
                <a:off x="6792582" y="257710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gray">
              <a:xfrm>
                <a:off x="6792582" y="257710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gray">
              <a:xfrm>
                <a:off x="6578247" y="2475474"/>
                <a:ext cx="648389" cy="506694"/>
              </a:xfrm>
              <a:custGeom>
                <a:avLst/>
                <a:gdLst>
                  <a:gd name="T0" fmla="*/ 106 w 106"/>
                  <a:gd name="T1" fmla="*/ 69 h 75"/>
                  <a:gd name="T2" fmla="*/ 100 w 106"/>
                  <a:gd name="T3" fmla="*/ 75 h 75"/>
                  <a:gd name="T4" fmla="*/ 6 w 106"/>
                  <a:gd name="T5" fmla="*/ 75 h 75"/>
                  <a:gd name="T6" fmla="*/ 0 w 106"/>
                  <a:gd name="T7" fmla="*/ 69 h 75"/>
                  <a:gd name="T8" fmla="*/ 0 w 106"/>
                  <a:gd name="T9" fmla="*/ 6 h 75"/>
                  <a:gd name="T10" fmla="*/ 6 w 106"/>
                  <a:gd name="T11" fmla="*/ 0 h 75"/>
                  <a:gd name="T12" fmla="*/ 100 w 106"/>
                  <a:gd name="T13" fmla="*/ 0 h 75"/>
                  <a:gd name="T14" fmla="*/ 106 w 106"/>
                  <a:gd name="T15" fmla="*/ 6 h 75"/>
                  <a:gd name="T16" fmla="*/ 106 w 106"/>
                  <a:gd name="T17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75">
                    <a:moveTo>
                      <a:pt x="106" y="69"/>
                    </a:moveTo>
                    <a:cubicBezTo>
                      <a:pt x="106" y="72"/>
                      <a:pt x="103" y="75"/>
                      <a:pt x="100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2" y="75"/>
                      <a:pt x="0" y="72"/>
                      <a:pt x="0" y="6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3" y="0"/>
                      <a:pt x="106" y="3"/>
                      <a:pt x="106" y="6"/>
                    </a:cubicBezTo>
                    <a:lnTo>
                      <a:pt x="106" y="69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7"/>
              <p:cNvSpPr>
                <a:spLocks/>
              </p:cNvSpPr>
              <p:nvPr/>
            </p:nvSpPr>
            <p:spPr bwMode="gray">
              <a:xfrm>
                <a:off x="6783166" y="3013556"/>
                <a:ext cx="238550" cy="30491"/>
              </a:xfrm>
              <a:custGeom>
                <a:avLst/>
                <a:gdLst>
                  <a:gd name="T0" fmla="*/ 39 w 39"/>
                  <a:gd name="T1" fmla="*/ 5 h 5"/>
                  <a:gd name="T2" fmla="*/ 36 w 39"/>
                  <a:gd name="T3" fmla="*/ 5 h 5"/>
                  <a:gd name="T4" fmla="*/ 2 w 39"/>
                  <a:gd name="T5" fmla="*/ 5 h 5"/>
                  <a:gd name="T6" fmla="*/ 0 w 39"/>
                  <a:gd name="T7" fmla="*/ 5 h 5"/>
                  <a:gd name="T8" fmla="*/ 0 w 39"/>
                  <a:gd name="T9" fmla="*/ 0 h 5"/>
                  <a:gd name="T10" fmla="*/ 2 w 39"/>
                  <a:gd name="T11" fmla="*/ 0 h 5"/>
                  <a:gd name="T12" fmla="*/ 36 w 39"/>
                  <a:gd name="T13" fmla="*/ 0 h 5"/>
                  <a:gd name="T14" fmla="*/ 39 w 39"/>
                  <a:gd name="T15" fmla="*/ 0 h 5"/>
                  <a:gd name="T16" fmla="*/ 39 w 39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5">
                    <a:moveTo>
                      <a:pt x="39" y="5"/>
                    </a:moveTo>
                    <a:cubicBezTo>
                      <a:pt x="39" y="5"/>
                      <a:pt x="38" y="5"/>
                      <a:pt x="3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39" y="0"/>
                      <a:pt x="39" y="0"/>
                    </a:cubicBezTo>
                    <a:lnTo>
                      <a:pt x="39" y="5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gray">
              <a:xfrm>
                <a:off x="6619948" y="2515156"/>
                <a:ext cx="564987" cy="355894"/>
              </a:xfrm>
              <a:custGeom>
                <a:avLst/>
                <a:gdLst>
                  <a:gd name="T0" fmla="*/ 97 w 97"/>
                  <a:gd name="T1" fmla="*/ 51 h 55"/>
                  <a:gd name="T2" fmla="*/ 92 w 97"/>
                  <a:gd name="T3" fmla="*/ 55 h 55"/>
                  <a:gd name="T4" fmla="*/ 6 w 97"/>
                  <a:gd name="T5" fmla="*/ 55 h 55"/>
                  <a:gd name="T6" fmla="*/ 0 w 97"/>
                  <a:gd name="T7" fmla="*/ 51 h 55"/>
                  <a:gd name="T8" fmla="*/ 0 w 97"/>
                  <a:gd name="T9" fmla="*/ 4 h 55"/>
                  <a:gd name="T10" fmla="*/ 6 w 97"/>
                  <a:gd name="T11" fmla="*/ 0 h 55"/>
                  <a:gd name="T12" fmla="*/ 92 w 97"/>
                  <a:gd name="T13" fmla="*/ 0 h 55"/>
                  <a:gd name="T14" fmla="*/ 97 w 97"/>
                  <a:gd name="T15" fmla="*/ 4 h 55"/>
                  <a:gd name="T16" fmla="*/ 97 w 97"/>
                  <a:gd name="T1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55">
                    <a:moveTo>
                      <a:pt x="97" y="51"/>
                    </a:moveTo>
                    <a:cubicBezTo>
                      <a:pt x="97" y="53"/>
                      <a:pt x="95" y="55"/>
                      <a:pt x="92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3" y="55"/>
                      <a:pt x="0" y="53"/>
                      <a:pt x="0" y="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51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Freeform 13"/>
            <p:cNvSpPr>
              <a:spLocks noEditPoints="1"/>
            </p:cNvSpPr>
            <p:nvPr/>
          </p:nvSpPr>
          <p:spPr bwMode="gray">
            <a:xfrm>
              <a:off x="6702426" y="2524125"/>
              <a:ext cx="400050" cy="307975"/>
            </a:xfrm>
            <a:custGeom>
              <a:avLst/>
              <a:gdLst>
                <a:gd name="T0" fmla="*/ 53 w 252"/>
                <a:gd name="T1" fmla="*/ 194 h 194"/>
                <a:gd name="T2" fmla="*/ 74 w 252"/>
                <a:gd name="T3" fmla="*/ 194 h 194"/>
                <a:gd name="T4" fmla="*/ 116 w 252"/>
                <a:gd name="T5" fmla="*/ 194 h 194"/>
                <a:gd name="T6" fmla="*/ 137 w 252"/>
                <a:gd name="T7" fmla="*/ 194 h 194"/>
                <a:gd name="T8" fmla="*/ 179 w 252"/>
                <a:gd name="T9" fmla="*/ 194 h 194"/>
                <a:gd name="T10" fmla="*/ 200 w 252"/>
                <a:gd name="T11" fmla="*/ 194 h 194"/>
                <a:gd name="T12" fmla="*/ 242 w 252"/>
                <a:gd name="T13" fmla="*/ 194 h 194"/>
                <a:gd name="T14" fmla="*/ 252 w 252"/>
                <a:gd name="T15" fmla="*/ 194 h 194"/>
                <a:gd name="T16" fmla="*/ 252 w 252"/>
                <a:gd name="T17" fmla="*/ 186 h 194"/>
                <a:gd name="T18" fmla="*/ 242 w 252"/>
                <a:gd name="T19" fmla="*/ 186 h 194"/>
                <a:gd name="T20" fmla="*/ 242 w 252"/>
                <a:gd name="T21" fmla="*/ 0 h 194"/>
                <a:gd name="T22" fmla="*/ 200 w 252"/>
                <a:gd name="T23" fmla="*/ 0 h 194"/>
                <a:gd name="T24" fmla="*/ 200 w 252"/>
                <a:gd name="T25" fmla="*/ 186 h 194"/>
                <a:gd name="T26" fmla="*/ 179 w 252"/>
                <a:gd name="T27" fmla="*/ 186 h 194"/>
                <a:gd name="T28" fmla="*/ 179 w 252"/>
                <a:gd name="T29" fmla="*/ 41 h 194"/>
                <a:gd name="T30" fmla="*/ 137 w 252"/>
                <a:gd name="T31" fmla="*/ 41 h 194"/>
                <a:gd name="T32" fmla="*/ 137 w 252"/>
                <a:gd name="T33" fmla="*/ 186 h 194"/>
                <a:gd name="T34" fmla="*/ 116 w 252"/>
                <a:gd name="T35" fmla="*/ 186 h 194"/>
                <a:gd name="T36" fmla="*/ 116 w 252"/>
                <a:gd name="T37" fmla="*/ 81 h 194"/>
                <a:gd name="T38" fmla="*/ 74 w 252"/>
                <a:gd name="T39" fmla="*/ 81 h 194"/>
                <a:gd name="T40" fmla="*/ 74 w 252"/>
                <a:gd name="T41" fmla="*/ 186 h 194"/>
                <a:gd name="T42" fmla="*/ 53 w 252"/>
                <a:gd name="T43" fmla="*/ 186 h 194"/>
                <a:gd name="T44" fmla="*/ 53 w 252"/>
                <a:gd name="T45" fmla="*/ 121 h 194"/>
                <a:gd name="T46" fmla="*/ 11 w 252"/>
                <a:gd name="T47" fmla="*/ 121 h 194"/>
                <a:gd name="T48" fmla="*/ 11 w 252"/>
                <a:gd name="T49" fmla="*/ 186 h 194"/>
                <a:gd name="T50" fmla="*/ 0 w 252"/>
                <a:gd name="T51" fmla="*/ 186 h 194"/>
                <a:gd name="T52" fmla="*/ 0 w 252"/>
                <a:gd name="T53" fmla="*/ 194 h 194"/>
                <a:gd name="T54" fmla="*/ 11 w 252"/>
                <a:gd name="T55" fmla="*/ 194 h 194"/>
                <a:gd name="T56" fmla="*/ 53 w 252"/>
                <a:gd name="T57" fmla="*/ 194 h 194"/>
                <a:gd name="T58" fmla="*/ 210 w 252"/>
                <a:gd name="T59" fmla="*/ 8 h 194"/>
                <a:gd name="T60" fmla="*/ 231 w 252"/>
                <a:gd name="T61" fmla="*/ 8 h 194"/>
                <a:gd name="T62" fmla="*/ 231 w 252"/>
                <a:gd name="T63" fmla="*/ 186 h 194"/>
                <a:gd name="T64" fmla="*/ 210 w 252"/>
                <a:gd name="T65" fmla="*/ 186 h 194"/>
                <a:gd name="T66" fmla="*/ 210 w 252"/>
                <a:gd name="T67" fmla="*/ 8 h 194"/>
                <a:gd name="T68" fmla="*/ 147 w 252"/>
                <a:gd name="T69" fmla="*/ 49 h 194"/>
                <a:gd name="T70" fmla="*/ 168 w 252"/>
                <a:gd name="T71" fmla="*/ 49 h 194"/>
                <a:gd name="T72" fmla="*/ 168 w 252"/>
                <a:gd name="T73" fmla="*/ 186 h 194"/>
                <a:gd name="T74" fmla="*/ 147 w 252"/>
                <a:gd name="T75" fmla="*/ 186 h 194"/>
                <a:gd name="T76" fmla="*/ 147 w 252"/>
                <a:gd name="T77" fmla="*/ 49 h 194"/>
                <a:gd name="T78" fmla="*/ 84 w 252"/>
                <a:gd name="T79" fmla="*/ 89 h 194"/>
                <a:gd name="T80" fmla="*/ 105 w 252"/>
                <a:gd name="T81" fmla="*/ 89 h 194"/>
                <a:gd name="T82" fmla="*/ 105 w 252"/>
                <a:gd name="T83" fmla="*/ 186 h 194"/>
                <a:gd name="T84" fmla="*/ 84 w 252"/>
                <a:gd name="T85" fmla="*/ 186 h 194"/>
                <a:gd name="T86" fmla="*/ 84 w 252"/>
                <a:gd name="T87" fmla="*/ 89 h 194"/>
                <a:gd name="T88" fmla="*/ 21 w 252"/>
                <a:gd name="T89" fmla="*/ 129 h 194"/>
                <a:gd name="T90" fmla="*/ 42 w 252"/>
                <a:gd name="T91" fmla="*/ 129 h 194"/>
                <a:gd name="T92" fmla="*/ 42 w 252"/>
                <a:gd name="T93" fmla="*/ 186 h 194"/>
                <a:gd name="T94" fmla="*/ 21 w 252"/>
                <a:gd name="T95" fmla="*/ 186 h 194"/>
                <a:gd name="T96" fmla="*/ 21 w 252"/>
                <a:gd name="T97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194">
                  <a:moveTo>
                    <a:pt x="53" y="194"/>
                  </a:moveTo>
                  <a:lnTo>
                    <a:pt x="74" y="194"/>
                  </a:lnTo>
                  <a:lnTo>
                    <a:pt x="116" y="194"/>
                  </a:lnTo>
                  <a:lnTo>
                    <a:pt x="137" y="194"/>
                  </a:lnTo>
                  <a:lnTo>
                    <a:pt x="179" y="194"/>
                  </a:lnTo>
                  <a:lnTo>
                    <a:pt x="200" y="194"/>
                  </a:lnTo>
                  <a:lnTo>
                    <a:pt x="242" y="194"/>
                  </a:lnTo>
                  <a:lnTo>
                    <a:pt x="252" y="194"/>
                  </a:lnTo>
                  <a:lnTo>
                    <a:pt x="252" y="186"/>
                  </a:lnTo>
                  <a:lnTo>
                    <a:pt x="242" y="186"/>
                  </a:lnTo>
                  <a:lnTo>
                    <a:pt x="242" y="0"/>
                  </a:lnTo>
                  <a:lnTo>
                    <a:pt x="200" y="0"/>
                  </a:lnTo>
                  <a:lnTo>
                    <a:pt x="200" y="186"/>
                  </a:lnTo>
                  <a:lnTo>
                    <a:pt x="179" y="186"/>
                  </a:lnTo>
                  <a:lnTo>
                    <a:pt x="179" y="41"/>
                  </a:lnTo>
                  <a:lnTo>
                    <a:pt x="137" y="41"/>
                  </a:lnTo>
                  <a:lnTo>
                    <a:pt x="137" y="186"/>
                  </a:lnTo>
                  <a:lnTo>
                    <a:pt x="116" y="186"/>
                  </a:lnTo>
                  <a:lnTo>
                    <a:pt x="116" y="81"/>
                  </a:lnTo>
                  <a:lnTo>
                    <a:pt x="74" y="81"/>
                  </a:lnTo>
                  <a:lnTo>
                    <a:pt x="74" y="186"/>
                  </a:lnTo>
                  <a:lnTo>
                    <a:pt x="53" y="186"/>
                  </a:lnTo>
                  <a:lnTo>
                    <a:pt x="53" y="121"/>
                  </a:lnTo>
                  <a:lnTo>
                    <a:pt x="11" y="121"/>
                  </a:lnTo>
                  <a:lnTo>
                    <a:pt x="11" y="186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11" y="194"/>
                  </a:lnTo>
                  <a:lnTo>
                    <a:pt x="53" y="194"/>
                  </a:lnTo>
                  <a:close/>
                  <a:moveTo>
                    <a:pt x="210" y="8"/>
                  </a:moveTo>
                  <a:lnTo>
                    <a:pt x="231" y="8"/>
                  </a:lnTo>
                  <a:lnTo>
                    <a:pt x="231" y="186"/>
                  </a:lnTo>
                  <a:lnTo>
                    <a:pt x="210" y="186"/>
                  </a:lnTo>
                  <a:lnTo>
                    <a:pt x="210" y="8"/>
                  </a:lnTo>
                  <a:close/>
                  <a:moveTo>
                    <a:pt x="147" y="49"/>
                  </a:moveTo>
                  <a:lnTo>
                    <a:pt x="168" y="49"/>
                  </a:lnTo>
                  <a:lnTo>
                    <a:pt x="168" y="186"/>
                  </a:lnTo>
                  <a:lnTo>
                    <a:pt x="147" y="186"/>
                  </a:lnTo>
                  <a:lnTo>
                    <a:pt x="147" y="49"/>
                  </a:lnTo>
                  <a:close/>
                  <a:moveTo>
                    <a:pt x="84" y="89"/>
                  </a:moveTo>
                  <a:lnTo>
                    <a:pt x="105" y="89"/>
                  </a:lnTo>
                  <a:lnTo>
                    <a:pt x="105" y="186"/>
                  </a:lnTo>
                  <a:lnTo>
                    <a:pt x="84" y="186"/>
                  </a:lnTo>
                  <a:lnTo>
                    <a:pt x="84" y="89"/>
                  </a:lnTo>
                  <a:close/>
                  <a:moveTo>
                    <a:pt x="21" y="129"/>
                  </a:moveTo>
                  <a:lnTo>
                    <a:pt x="42" y="129"/>
                  </a:lnTo>
                  <a:lnTo>
                    <a:pt x="42" y="186"/>
                  </a:lnTo>
                  <a:lnTo>
                    <a:pt x="21" y="186"/>
                  </a:lnTo>
                  <a:lnTo>
                    <a:pt x="21" y="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>
            <a:off x="-846666" y="516046"/>
            <a:ext cx="5457627" cy="60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8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4462" y="350136"/>
            <a:ext cx="3899538" cy="6363487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7292" y="2206350"/>
            <a:ext cx="8229600" cy="93027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What is your role?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7294" y="4032014"/>
            <a:ext cx="3454285" cy="69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FFFFF"/>
                </a:solidFill>
              </a:rPr>
              <a:t>What is our role?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1074" y="2036460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1788" y="3787373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89" y="661149"/>
            <a:ext cx="5255751" cy="57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11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7" y="1156261"/>
            <a:ext cx="3967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Our Role </a:t>
            </a:r>
          </a:p>
          <a:p>
            <a:endParaRPr lang="en-US" sz="2000" dirty="0"/>
          </a:p>
        </p:txBody>
      </p:sp>
      <p:sp>
        <p:nvSpPr>
          <p:cNvPr id="25" name="Shape 153"/>
          <p:cNvSpPr/>
          <p:nvPr/>
        </p:nvSpPr>
        <p:spPr>
          <a:xfrm>
            <a:off x="477058" y="2048813"/>
            <a:ext cx="2814968" cy="155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Expertise &amp;  Motivation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Dedicated staff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Tools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Structure &amp; Tracking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Support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Training</a:t>
            </a:r>
            <a:endParaRPr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330" y="550844"/>
            <a:ext cx="6555035" cy="6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8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328" y="1305039"/>
            <a:ext cx="39675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Your Role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 the Start </a:t>
            </a:r>
          </a:p>
          <a:p>
            <a:endParaRPr lang="en-US" sz="2000" dirty="0"/>
          </a:p>
        </p:txBody>
      </p:sp>
      <p:sp>
        <p:nvSpPr>
          <p:cNvPr id="25" name="Shape 153"/>
          <p:cNvSpPr/>
          <p:nvPr/>
        </p:nvSpPr>
        <p:spPr>
          <a:xfrm>
            <a:off x="5964328" y="2591941"/>
            <a:ext cx="3343481" cy="155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Build a strong foundation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Get a baseline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Employee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Program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Start basic activities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 sz="1800"/>
            </a:pPr>
            <a:endParaRPr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8484" y="518644"/>
            <a:ext cx="59643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3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sp>
        <p:nvSpPr>
          <p:cNvPr id="25" name="Shape 153"/>
          <p:cNvSpPr/>
          <p:nvPr/>
        </p:nvSpPr>
        <p:spPr>
          <a:xfrm>
            <a:off x="5432328" y="2322796"/>
            <a:ext cx="3623537" cy="155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Develop YOUR program</a:t>
            </a:r>
          </a:p>
          <a:p>
            <a:pPr>
              <a:lnSpc>
                <a:spcPct val="80000"/>
              </a:lnSpc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Annual biometrics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Funding strategy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Topic area selection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Physical activity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Healthy eating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Helvetica Neue"/>
              </a:rPr>
              <a:t>Tobacco use</a:t>
            </a:r>
          </a:p>
          <a:p>
            <a:pPr marL="342900" indent="-342900">
              <a:buFont typeface="Arial"/>
              <a:buChar char="•"/>
              <a:defRPr sz="1800"/>
            </a:pPr>
            <a:endParaRPr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5067" y="525379"/>
            <a:ext cx="5778384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2328" y="922859"/>
            <a:ext cx="520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Your Role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Future Years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040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unning.pn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"/>
          <a:stretch/>
        </p:blipFill>
        <p:spPr>
          <a:xfrm>
            <a:off x="0" y="-20320"/>
            <a:ext cx="9144000" cy="7122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99930"/>
            <a:ext cx="9144000" cy="1591733"/>
          </a:xfrm>
        </p:spPr>
        <p:txBody>
          <a:bodyPr/>
          <a:lstStyle/>
          <a:p>
            <a:r>
              <a:rPr lang="en-US" dirty="0"/>
              <a:t>Education &amp; Support</a:t>
            </a:r>
          </a:p>
        </p:txBody>
      </p:sp>
    </p:spTree>
    <p:extLst>
      <p:ext uri="{BB962C8B-B14F-4D97-AF65-F5344CB8AC3E}">
        <p14:creationId xmlns:p14="http://schemas.microsoft.com/office/powerpoint/2010/main" val="7068007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621"/>
            <a:ext cx="8229600" cy="930275"/>
          </a:xfrm>
        </p:spPr>
        <p:txBody>
          <a:bodyPr/>
          <a:lstStyle/>
          <a:p>
            <a:r>
              <a:rPr lang="en-US" dirty="0"/>
              <a:t>Workplace Wellness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6727" y="2162272"/>
            <a:ext cx="1857665" cy="2831251"/>
            <a:chOff x="3718621" y="2116287"/>
            <a:chExt cx="1857665" cy="2831251"/>
          </a:xfrm>
        </p:grpSpPr>
        <p:sp>
          <p:nvSpPr>
            <p:cNvPr id="4" name="Shape 125"/>
            <p:cNvSpPr/>
            <p:nvPr/>
          </p:nvSpPr>
          <p:spPr>
            <a:xfrm>
              <a:off x="3783350" y="2181556"/>
              <a:ext cx="1582949" cy="158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200" cmpd="sng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Shape 153"/>
            <p:cNvSpPr/>
            <p:nvPr/>
          </p:nvSpPr>
          <p:spPr>
            <a:xfrm>
              <a:off x="3718621" y="4108300"/>
              <a:ext cx="1857665" cy="8392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t"/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2200" dirty="0" err="1">
                  <a:solidFill>
                    <a:srgbClr val="A6AAA9"/>
                  </a:solidFill>
                  <a:latin typeface="Arial"/>
                  <a:ea typeface="Helvetica Neue"/>
                  <a:cs typeface="Arial"/>
                  <a:sym typeface="Helvetica Neue"/>
                </a:rPr>
                <a:t>BeWell</a:t>
              </a:r>
              <a:endParaRPr lang="en-US" sz="22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lang="en-US" sz="2200" dirty="0">
                  <a:solidFill>
                    <a:srgbClr val="A6AAA9"/>
                  </a:solidFill>
                  <a:latin typeface="Arial"/>
                  <a:ea typeface="Helvetica Neue"/>
                  <a:cs typeface="Arial"/>
                  <a:sym typeface="Helvetica Neue"/>
                </a:rPr>
                <a:t>Toolkit</a:t>
              </a:r>
              <a:endParaRPr sz="22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endParaRPr>
            </a:p>
          </p:txBody>
        </p:sp>
        <p:pic>
          <p:nvPicPr>
            <p:cNvPr id="10" name="Picture 9" descr="whiteapple-0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1142" y="2361196"/>
              <a:ext cx="1202667" cy="1210502"/>
            </a:xfrm>
            <a:prstGeom prst="rect">
              <a:avLst/>
            </a:prstGeom>
          </p:spPr>
        </p:pic>
        <p:sp>
          <p:nvSpPr>
            <p:cNvPr id="13" name="Shape 125"/>
            <p:cNvSpPr/>
            <p:nvPr/>
          </p:nvSpPr>
          <p:spPr>
            <a:xfrm>
              <a:off x="3718622" y="2116287"/>
              <a:ext cx="1716876" cy="17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mpd="sng">
              <a:solidFill>
                <a:srgbClr val="68B322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81386" y="2116287"/>
            <a:ext cx="1716876" cy="3018106"/>
            <a:chOff x="1165791" y="2116287"/>
            <a:chExt cx="1716876" cy="3018106"/>
          </a:xfrm>
        </p:grpSpPr>
        <p:sp>
          <p:nvSpPr>
            <p:cNvPr id="5" name="Shape 150">
              <a:hlinkClick r:id="rId3"/>
            </p:cNvPr>
            <p:cNvSpPr/>
            <p:nvPr/>
          </p:nvSpPr>
          <p:spPr>
            <a:xfrm>
              <a:off x="1165791" y="4101916"/>
              <a:ext cx="1716876" cy="10324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t"/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2200" dirty="0">
                  <a:solidFill>
                    <a:srgbClr val="A6AAA9"/>
                  </a:solidFill>
                  <a:latin typeface="Arial"/>
                  <a:ea typeface="Helvetica Neue"/>
                  <a:cs typeface="Arial"/>
                  <a:sym typeface="Helvetica Neue"/>
                </a:rPr>
                <a:t>Wellness Tool </a:t>
              </a:r>
              <a:endParaRPr sz="22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endParaRPr>
            </a:p>
          </p:txBody>
        </p:sp>
        <p:sp>
          <p:nvSpPr>
            <p:cNvPr id="8" name="Shape 125"/>
            <p:cNvSpPr/>
            <p:nvPr/>
          </p:nvSpPr>
          <p:spPr>
            <a:xfrm>
              <a:off x="1239139" y="2181556"/>
              <a:ext cx="1582949" cy="158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200" cmpd="sng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Shape 125"/>
            <p:cNvSpPr/>
            <p:nvPr/>
          </p:nvSpPr>
          <p:spPr>
            <a:xfrm>
              <a:off x="1165791" y="2116287"/>
              <a:ext cx="1716876" cy="17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mpd="sng">
              <a:solidFill>
                <a:srgbClr val="68B322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6" name="Picture 15" descr="webmd-0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485" y="2429093"/>
              <a:ext cx="1287138" cy="110092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64058" y="2114393"/>
            <a:ext cx="1857663" cy="2831251"/>
            <a:chOff x="6227557" y="2116287"/>
            <a:chExt cx="1857663" cy="2831251"/>
          </a:xfrm>
        </p:grpSpPr>
        <p:sp>
          <p:nvSpPr>
            <p:cNvPr id="3" name="Shape 125"/>
            <p:cNvSpPr/>
            <p:nvPr/>
          </p:nvSpPr>
          <p:spPr>
            <a:xfrm>
              <a:off x="6296640" y="2181556"/>
              <a:ext cx="1582949" cy="158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200" cmpd="sng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Shape 157"/>
            <p:cNvSpPr/>
            <p:nvPr/>
          </p:nvSpPr>
          <p:spPr>
            <a:xfrm>
              <a:off x="6227557" y="4108300"/>
              <a:ext cx="1857663" cy="8392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t"/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2200" dirty="0">
                  <a:solidFill>
                    <a:srgbClr val="A6AAA9"/>
                  </a:solidFill>
                  <a:latin typeface="Arial"/>
                  <a:ea typeface="Helvetica Neue"/>
                  <a:cs typeface="Arial"/>
                  <a:sym typeface="Helvetica Neue"/>
                </a:rPr>
                <a:t>Dedicated Program Support Staff</a:t>
              </a:r>
              <a:endParaRPr sz="22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endParaRPr>
            </a:p>
          </p:txBody>
        </p:sp>
        <p:sp>
          <p:nvSpPr>
            <p:cNvPr id="14" name="Shape 125"/>
            <p:cNvSpPr/>
            <p:nvPr/>
          </p:nvSpPr>
          <p:spPr>
            <a:xfrm>
              <a:off x="6227558" y="2116287"/>
              <a:ext cx="1716876" cy="17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mpd="sng">
              <a:solidFill>
                <a:srgbClr val="68B322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>
                  <a:solidFill>
                    <a:srgbClr val="2694CF"/>
                  </a:solidFill>
                </a:defRPr>
              </a:pPr>
              <a:endParaRPr sz="2400">
                <a:ln w="38100" cmpd="sng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7" name="Picture 16" descr="h-fair-0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0295" y="2514080"/>
              <a:ext cx="1187777" cy="1015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6163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74" y="890241"/>
            <a:ext cx="3224463" cy="930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BeWell</a:t>
            </a:r>
            <a:r>
              <a:rPr lang="en-US" dirty="0"/>
              <a:t> Toolkit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574" y="2608450"/>
            <a:ext cx="3582534" cy="2950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Resources are available to help create a plan to engage, educate and empower your employees: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Program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How-to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Communication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Promotional posters, cards and handouts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449A7E-5327-0043-A71F-A7FA566F7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38" y="4083791"/>
            <a:ext cx="2392855" cy="2392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30D1E4-868D-E146-8DC5-9A366B9B4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116" y="4083792"/>
            <a:ext cx="2576102" cy="2392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C7C5A4-923B-CB4A-B294-6886D04BA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392" y="783051"/>
            <a:ext cx="4921607" cy="32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14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505969684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896"/>
            <a:ext cx="9144000" cy="5834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4462" y="350136"/>
            <a:ext cx="3899538" cy="6363487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7292" y="2206350"/>
            <a:ext cx="8229600" cy="93027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HEALTHY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EMPLOYEES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7294" y="4032014"/>
            <a:ext cx="3454285" cy="696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FFFFF"/>
                </a:solidFill>
              </a:rPr>
              <a:t>HEALTHY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BOTTOM LINES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1074" y="2036460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1788" y="3787373"/>
            <a:ext cx="45719" cy="127005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117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inkstockPhotos-644244706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896775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Plan for Success</a:t>
            </a:r>
          </a:p>
        </p:txBody>
      </p:sp>
    </p:spTree>
    <p:extLst>
      <p:ext uri="{BB962C8B-B14F-4D97-AF65-F5344CB8AC3E}">
        <p14:creationId xmlns:p14="http://schemas.microsoft.com/office/powerpoint/2010/main" val="16332847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954052"/>
            <a:ext cx="4038600" cy="930275"/>
          </a:xfrm>
        </p:spPr>
        <p:txBody>
          <a:bodyPr>
            <a:noAutofit/>
          </a:bodyPr>
          <a:lstStyle/>
          <a:p>
            <a:r>
              <a:rPr lang="en-US" sz="3200" dirty="0"/>
              <a:t>Financial Discount Opportunities</a:t>
            </a:r>
            <a:br>
              <a:rPr lang="en-US" sz="2800" dirty="0"/>
            </a:br>
            <a:r>
              <a:rPr lang="en-US" sz="2000" dirty="0"/>
              <a:t>(Over 4 year time frame)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9624" y="2356827"/>
            <a:ext cx="4038600" cy="4525963"/>
          </a:xfrm>
        </p:spPr>
        <p:txBody>
          <a:bodyPr>
            <a:no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Guaranteed 5%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Introduction/Baseline Discount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Up to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5% Maturity Level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Discount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Maximum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7.8% Outcomes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Discount, per condition (31.2% total over all four conditions); Realistic 4 year accumulated outcomes discount range  (10-20%)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4219"/>
            <a:ext cx="49796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44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691"/>
            <a:ext cx="8229600" cy="930275"/>
          </a:xfrm>
        </p:spPr>
        <p:txBody>
          <a:bodyPr/>
          <a:lstStyle/>
          <a:p>
            <a:r>
              <a:rPr lang="en-US" dirty="0"/>
              <a:t>Foundation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2667898"/>
              </p:ext>
            </p:extLst>
          </p:nvPr>
        </p:nvGraphicFramePr>
        <p:xfrm>
          <a:off x="457198" y="2010397"/>
          <a:ext cx="8229602" cy="369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415">
                  <a:extLst>
                    <a:ext uri="{9D8B030D-6E8A-4147-A177-3AD203B41FA5}">
                      <a16:colId xmlns:a16="http://schemas.microsoft.com/office/drawing/2014/main" val="7004272"/>
                    </a:ext>
                  </a:extLst>
                </a:gridCol>
                <a:gridCol w="7052187">
                  <a:extLst>
                    <a:ext uri="{9D8B030D-6E8A-4147-A177-3AD203B41FA5}">
                      <a16:colId xmlns:a16="http://schemas.microsoft.com/office/drawing/2014/main" val="1894394138"/>
                    </a:ext>
                  </a:extLst>
                </a:gridCol>
              </a:tblGrid>
              <a:tr h="6496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Eligible Discounts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4467403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1 (2021)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 Introduction discount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8230777"/>
                  </a:ext>
                </a:extLst>
              </a:tr>
              <a:tr h="8064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2 (2022)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 Baseline discount + Maturity Level discount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688240"/>
                  </a:ext>
                </a:extLst>
              </a:tr>
              <a:tr h="7770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3 (2023)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 earned Outcomes-based discount for EACH measure + Maturity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Level discount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828587"/>
                  </a:ext>
                </a:extLst>
              </a:tr>
              <a:tr h="724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4 (2024)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1/2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earned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Outcomes-based discount for EACH measure + Maturity Level discount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438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80499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928"/>
            <a:ext cx="8229600" cy="72476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Outcomes Matrix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439FFB-EF39-403D-B486-9F32566CBD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3401299"/>
              </p:ext>
            </p:extLst>
          </p:nvPr>
        </p:nvGraphicFramePr>
        <p:xfrm>
          <a:off x="549561" y="1386260"/>
          <a:ext cx="8044877" cy="266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864">
                  <a:extLst>
                    <a:ext uri="{9D8B030D-6E8A-4147-A177-3AD203B41FA5}">
                      <a16:colId xmlns:a16="http://schemas.microsoft.com/office/drawing/2014/main" val="952154852"/>
                    </a:ext>
                  </a:extLst>
                </a:gridCol>
                <a:gridCol w="1875564">
                  <a:extLst>
                    <a:ext uri="{9D8B030D-6E8A-4147-A177-3AD203B41FA5}">
                      <a16:colId xmlns:a16="http://schemas.microsoft.com/office/drawing/2014/main" val="3400289403"/>
                    </a:ext>
                  </a:extLst>
                </a:gridCol>
                <a:gridCol w="884701">
                  <a:extLst>
                    <a:ext uri="{9D8B030D-6E8A-4147-A177-3AD203B41FA5}">
                      <a16:colId xmlns:a16="http://schemas.microsoft.com/office/drawing/2014/main" val="3484478389"/>
                    </a:ext>
                  </a:extLst>
                </a:gridCol>
                <a:gridCol w="884701">
                  <a:extLst>
                    <a:ext uri="{9D8B030D-6E8A-4147-A177-3AD203B41FA5}">
                      <a16:colId xmlns:a16="http://schemas.microsoft.com/office/drawing/2014/main" val="831733729"/>
                    </a:ext>
                  </a:extLst>
                </a:gridCol>
                <a:gridCol w="884701">
                  <a:extLst>
                    <a:ext uri="{9D8B030D-6E8A-4147-A177-3AD203B41FA5}">
                      <a16:colId xmlns:a16="http://schemas.microsoft.com/office/drawing/2014/main" val="4003645679"/>
                    </a:ext>
                  </a:extLst>
                </a:gridCol>
                <a:gridCol w="884701">
                  <a:extLst>
                    <a:ext uri="{9D8B030D-6E8A-4147-A177-3AD203B41FA5}">
                      <a16:colId xmlns:a16="http://schemas.microsoft.com/office/drawing/2014/main" val="1943421751"/>
                    </a:ext>
                  </a:extLst>
                </a:gridCol>
                <a:gridCol w="884701">
                  <a:extLst>
                    <a:ext uri="{9D8B030D-6E8A-4147-A177-3AD203B41FA5}">
                      <a16:colId xmlns:a16="http://schemas.microsoft.com/office/drawing/2014/main" val="4255481518"/>
                    </a:ext>
                  </a:extLst>
                </a:gridCol>
                <a:gridCol w="754944">
                  <a:extLst>
                    <a:ext uri="{9D8B030D-6E8A-4147-A177-3AD203B41FA5}">
                      <a16:colId xmlns:a16="http://schemas.microsoft.com/office/drawing/2014/main" val="3648317311"/>
                    </a:ext>
                  </a:extLst>
                </a:gridCol>
              </a:tblGrid>
              <a:tr h="353831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Prevalence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vert="wordArt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% of distinct members with condition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(Baseline)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Outcomes (% eligible members meeting target)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0436"/>
                  </a:ext>
                </a:extLst>
              </a:tr>
              <a:tr h="624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5% - 9.99%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10%-19.99%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20%-29.99%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30%-49.99%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50%-74.99%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75% above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38002"/>
                  </a:ext>
                </a:extLst>
              </a:tr>
              <a:tr h="33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Tier 1:        0% - 4.99%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905421"/>
                  </a:ext>
                </a:extLst>
              </a:tr>
              <a:tr h="33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Tier 2:        5% - 9.99%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44361"/>
                  </a:ext>
                </a:extLst>
              </a:tr>
              <a:tr h="33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Tier 3:   10% - 19.99%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778051"/>
                  </a:ext>
                </a:extLst>
              </a:tr>
              <a:tr h="334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Tier 4:   20% - 39.99%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6.0%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30778"/>
                  </a:ext>
                </a:extLst>
              </a:tr>
              <a:tr h="353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Tier 5:         40% above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6.3%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39" marR="5939" marT="59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0050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648466-BE34-461B-B830-C46EAA72C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84485"/>
              </p:ext>
            </p:extLst>
          </p:nvPr>
        </p:nvGraphicFramePr>
        <p:xfrm>
          <a:off x="553899" y="4139903"/>
          <a:ext cx="8036200" cy="247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665801600"/>
                    </a:ext>
                  </a:extLst>
                </a:gridCol>
                <a:gridCol w="1117510">
                  <a:extLst>
                    <a:ext uri="{9D8B030D-6E8A-4147-A177-3AD203B41FA5}">
                      <a16:colId xmlns:a16="http://schemas.microsoft.com/office/drawing/2014/main" val="222001726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058620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8617461"/>
                    </a:ext>
                  </a:extLst>
                </a:gridCol>
                <a:gridCol w="1117510">
                  <a:extLst>
                    <a:ext uri="{9D8B030D-6E8A-4147-A177-3AD203B41FA5}">
                      <a16:colId xmlns:a16="http://schemas.microsoft.com/office/drawing/2014/main" val="38887706"/>
                    </a:ext>
                  </a:extLst>
                </a:gridCol>
                <a:gridCol w="1117510">
                  <a:extLst>
                    <a:ext uri="{9D8B030D-6E8A-4147-A177-3AD203B41FA5}">
                      <a16:colId xmlns:a16="http://schemas.microsoft.com/office/drawing/2014/main" val="1501576370"/>
                    </a:ext>
                  </a:extLst>
                </a:gridCol>
                <a:gridCol w="1117510">
                  <a:extLst>
                    <a:ext uri="{9D8B030D-6E8A-4147-A177-3AD203B41FA5}">
                      <a16:colId xmlns:a16="http://schemas.microsoft.com/office/drawing/2014/main" val="83008751"/>
                    </a:ext>
                  </a:extLst>
                </a:gridCol>
              </a:tblGrid>
              <a:tr h="4374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Prevalence (80% of 100 total members)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476040"/>
                  </a:ext>
                </a:extLst>
              </a:tr>
              <a:tr h="43743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Blood Glucose/A1c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12.5%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 out of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out of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94898"/>
                  </a:ext>
                </a:extLst>
              </a:tr>
              <a:tr h="32042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Blood Pressure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30.0%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24 out of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out of 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27803"/>
                  </a:ext>
                </a:extLst>
              </a:tr>
              <a:tr h="32042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Tobacco 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out of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 out of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75.0%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90367"/>
                  </a:ext>
                </a:extLst>
              </a:tr>
              <a:tr h="32042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BMI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40.0%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32 out of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 out of 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3642"/>
                  </a:ext>
                </a:extLst>
              </a:tr>
              <a:tr h="408275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14.7% / 2 = 7.35% per year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2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7987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848043"/>
            <a:ext cx="8229600" cy="930275"/>
          </a:xfrm>
        </p:spPr>
        <p:txBody>
          <a:bodyPr/>
          <a:lstStyle/>
          <a:p>
            <a:r>
              <a:rPr lang="en-US" dirty="0"/>
              <a:t>Example Group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42338"/>
              </p:ext>
            </p:extLst>
          </p:nvPr>
        </p:nvGraphicFramePr>
        <p:xfrm>
          <a:off x="228600" y="2009227"/>
          <a:ext cx="8677896" cy="387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474">
                  <a:extLst>
                    <a:ext uri="{9D8B030D-6E8A-4147-A177-3AD203B41FA5}">
                      <a16:colId xmlns:a16="http://schemas.microsoft.com/office/drawing/2014/main" val="1762715111"/>
                    </a:ext>
                  </a:extLst>
                </a:gridCol>
                <a:gridCol w="2169474">
                  <a:extLst>
                    <a:ext uri="{9D8B030D-6E8A-4147-A177-3AD203B41FA5}">
                      <a16:colId xmlns:a16="http://schemas.microsoft.com/office/drawing/2014/main" val="3379029795"/>
                    </a:ext>
                  </a:extLst>
                </a:gridCol>
                <a:gridCol w="2169474">
                  <a:extLst>
                    <a:ext uri="{9D8B030D-6E8A-4147-A177-3AD203B41FA5}">
                      <a16:colId xmlns:a16="http://schemas.microsoft.com/office/drawing/2014/main" val="4252708382"/>
                    </a:ext>
                  </a:extLst>
                </a:gridCol>
                <a:gridCol w="2169474">
                  <a:extLst>
                    <a:ext uri="{9D8B030D-6E8A-4147-A177-3AD203B41FA5}">
                      <a16:colId xmlns:a16="http://schemas.microsoft.com/office/drawing/2014/main" val="1740493236"/>
                    </a:ext>
                  </a:extLst>
                </a:gridCol>
              </a:tblGrid>
              <a:tr h="640080">
                <a:tc gridSpan="4">
                  <a:txBody>
                    <a:bodyPr/>
                    <a:lstStyle/>
                    <a:p>
                      <a:r>
                        <a:rPr lang="en-US" sz="1800" dirty="0"/>
                        <a:t>Group</a:t>
                      </a:r>
                      <a:r>
                        <a:rPr lang="en-US" sz="1800" baseline="0" dirty="0"/>
                        <a:t> of 100 contracts with avg. CPC = $600 for an annual Total Cost of $720,000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256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1: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2: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3: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4: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337460"/>
                  </a:ext>
                </a:extLst>
              </a:tr>
              <a:tr h="72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3% Introduction Discount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2% Baseline Discount + </a:t>
                      </a:r>
                    </a:p>
                    <a:p>
                      <a:pPr algn="ctr"/>
                      <a:r>
                        <a:rPr lang="en-US" sz="1200" dirty="0"/>
                        <a:t>1% Maturity Level Discount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7.35%</a:t>
                      </a:r>
                      <a:r>
                        <a:rPr lang="en-US" sz="1200" baseline="0" dirty="0"/>
                        <a:t> Outcomes Discount + 1.25% Maturity Level Discount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7.35% Outcomes Discount + 1.75% Maturity Level Discount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070421"/>
                  </a:ext>
                </a:extLst>
              </a:tr>
              <a:tr h="48595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/>
                        <a:t>3%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25105"/>
                  </a:ext>
                </a:extLst>
              </a:tr>
              <a:tr h="3716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$21,600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$21,600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$61,920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$65,520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681430"/>
                  </a:ext>
                </a:extLst>
              </a:tr>
              <a:tr h="1097280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/>
                        <a:t>4-year total discounts (23.7%)  = $170,640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457200" lvl="1" indent="0" algn="l">
                        <a:buFont typeface="Wingdings" panose="05000000000000000000" pitchFamily="2" charset="2"/>
                        <a:buNone/>
                      </a:pPr>
                      <a:endParaRPr lang="en-US" sz="1100" baseline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baseline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1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4500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spic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9035" y="553054"/>
            <a:ext cx="5953856" cy="6055078"/>
          </a:xfrm>
          <a:prstGeom prst="rect">
            <a:avLst/>
          </a:prstGeom>
        </p:spPr>
      </p:pic>
      <p:sp>
        <p:nvSpPr>
          <p:cNvPr id="9" name="Shape 153"/>
          <p:cNvSpPr/>
          <p:nvPr/>
        </p:nvSpPr>
        <p:spPr>
          <a:xfrm>
            <a:off x="5127528" y="2715280"/>
            <a:ext cx="3838575" cy="155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5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rPr>
              <a:t>Where are you now?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endParaRPr lang="en-US"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5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rPr>
              <a:t>What are your barriers?</a:t>
            </a:r>
          </a:p>
          <a:p>
            <a:pPr lvl="0">
              <a:lnSpc>
                <a:spcPct val="80000"/>
              </a:lnSpc>
              <a:defRPr sz="1800"/>
            </a:pPr>
            <a:endParaRPr lang="en-US"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5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rPr>
              <a:t>Where are you going? </a:t>
            </a:r>
          </a:p>
          <a:p>
            <a:pPr lvl="0">
              <a:lnSpc>
                <a:spcPct val="80000"/>
              </a:lnSpc>
              <a:defRPr sz="1800"/>
            </a:pPr>
            <a:endParaRPr lang="en-US"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  <a:defRPr sz="1800"/>
            </a:pPr>
            <a:r>
              <a:rPr lang="en-US" sz="2500" dirty="0">
                <a:solidFill>
                  <a:srgbClr val="A6AAA9"/>
                </a:solidFill>
                <a:latin typeface="Arial"/>
                <a:ea typeface="Helvetica Neue"/>
                <a:cs typeface="Arial"/>
                <a:sym typeface="Helvetica Neue"/>
              </a:rPr>
              <a:t>How can we get there?</a:t>
            </a:r>
            <a:endParaRPr sz="2500" dirty="0">
              <a:solidFill>
                <a:srgbClr val="A6AAA9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06248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BeWell</a:t>
            </a:r>
            <a:r>
              <a:rPr lang="en-US" dirty="0"/>
              <a:t> 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BeWell@bcbsks.com</a:t>
            </a:r>
          </a:p>
        </p:txBody>
      </p:sp>
    </p:spTree>
    <p:extLst>
      <p:ext uri="{BB962C8B-B14F-4D97-AF65-F5344CB8AC3E}">
        <p14:creationId xmlns:p14="http://schemas.microsoft.com/office/powerpoint/2010/main" val="6386635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2"/>
            <a:ext cx="9143999" cy="1576615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2597" y="631343"/>
            <a:ext cx="8641405" cy="838167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to helping design employee-centered health </a:t>
            </a:r>
          </a:p>
        </p:txBody>
      </p:sp>
      <p:pic>
        <p:nvPicPr>
          <p:cNvPr id="9" name="ThinkstockPhotos-505969038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" y="1581257"/>
            <a:ext cx="9143988" cy="527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98527" y="2947168"/>
            <a:ext cx="4554210" cy="2549087"/>
          </a:xfrm>
          <a:prstGeom prst="rect">
            <a:avLst/>
          </a:prstGeom>
          <a:solidFill>
            <a:srgbClr val="0C1E37">
              <a:alpha val="76000"/>
            </a:srgbClr>
          </a:solidFill>
          <a:ln>
            <a:noFill/>
          </a:ln>
          <a:effectLst/>
        </p:spPr>
        <p:txBody>
          <a:bodyPr vert="horz" wrap="square" lIns="274320" tIns="182880" rIns="91440" bIns="228600" rtlCol="0"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6" name="Shape 73"/>
          <p:cNvSpPr/>
          <p:nvPr/>
        </p:nvSpPr>
        <p:spPr>
          <a:xfrm>
            <a:off x="4212859" y="1686104"/>
            <a:ext cx="4778623" cy="4795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 cmpd="sng">
            <a:solidFill>
              <a:srgbClr val="68B32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24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5671" y="3262761"/>
            <a:ext cx="3961577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IMPROVED HEALTH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5669" y="3815445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INCREASED ACCESS TO HEALTH PROMOTION &amp; SUPPORT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5669" y="4750638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IMPROVED JOB SATISFACTION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597" y="128860"/>
            <a:ext cx="6664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We're committed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5669" y="4364998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LOWER HEALTH CARE COSTS</a:t>
            </a:r>
          </a:p>
        </p:txBody>
      </p:sp>
    </p:spTree>
    <p:extLst>
      <p:ext uri="{BB962C8B-B14F-4D97-AF65-F5344CB8AC3E}">
        <p14:creationId xmlns:p14="http://schemas.microsoft.com/office/powerpoint/2010/main" val="388098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inkstockPhotos-507958718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576615"/>
            <a:ext cx="9143999" cy="602621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2" y="2"/>
            <a:ext cx="9143999" cy="1576615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2597" y="379522"/>
            <a:ext cx="8641405" cy="838167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… and reducing your employment costs 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75212" y="2496306"/>
            <a:ext cx="4554210" cy="3667819"/>
          </a:xfrm>
          <a:prstGeom prst="rect">
            <a:avLst/>
          </a:prstGeom>
          <a:solidFill>
            <a:srgbClr val="0C1E37">
              <a:alpha val="76000"/>
            </a:srgbClr>
          </a:solidFill>
          <a:ln>
            <a:noFill/>
          </a:ln>
          <a:effectLst/>
        </p:spPr>
        <p:txBody>
          <a:bodyPr vert="horz" wrap="square" lIns="274320" tIns="182880" rIns="91440" bIns="228600" rtlCol="0" anchor="ctr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6" name="Shape 73"/>
          <p:cNvSpPr/>
          <p:nvPr/>
        </p:nvSpPr>
        <p:spPr>
          <a:xfrm>
            <a:off x="360277" y="1861284"/>
            <a:ext cx="4778623" cy="4795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 cmpd="sng">
            <a:solidFill>
              <a:srgbClr val="68B32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24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22592" y="3201039"/>
            <a:ext cx="3961577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CULTURE OF HEALTH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22590" y="3753723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ENGAGED EMPLOYEES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22590" y="4303276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LOWER HEALTH CARE COSTS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2590" y="4852829"/>
            <a:ext cx="4366644" cy="54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rgbClr val="78BE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IMPROVED RECRUITMENT </a:t>
            </a:r>
          </a:p>
        </p:txBody>
      </p:sp>
    </p:spTree>
    <p:extLst>
      <p:ext uri="{BB962C8B-B14F-4D97-AF65-F5344CB8AC3E}">
        <p14:creationId xmlns:p14="http://schemas.microsoft.com/office/powerpoint/2010/main" val="209423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71A024-5A59-AA4E-9FD5-C91D965F5F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4374"/>
            <a:ext cx="9144000" cy="1591733"/>
          </a:xfrm>
        </p:spPr>
        <p:txBody>
          <a:bodyPr/>
          <a:lstStyle/>
          <a:p>
            <a:r>
              <a:rPr lang="en-US" dirty="0"/>
              <a:t>Creating a Culture of Health</a:t>
            </a:r>
          </a:p>
        </p:txBody>
      </p:sp>
    </p:spTree>
    <p:extLst>
      <p:ext uri="{BB962C8B-B14F-4D97-AF65-F5344CB8AC3E}">
        <p14:creationId xmlns:p14="http://schemas.microsoft.com/office/powerpoint/2010/main" val="37739900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Committed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07" y="1234759"/>
            <a:ext cx="7436386" cy="49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875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7ABC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5436" y="2511656"/>
            <a:ext cx="7865586" cy="1613187"/>
          </a:xfrm>
        </p:spPr>
        <p:txBody>
          <a:bodyPr>
            <a:noAutofit/>
          </a:bodyPr>
          <a:lstStyle/>
          <a:p>
            <a:br>
              <a:rPr lang="en-US" sz="20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944" y="917592"/>
            <a:ext cx="7214841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 pilot program determined to find a proven formula that will reduce cost by positively influencing the workplace culture of enrolled groups and their employees' health, well-being and engagement with the healthcare system.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80" y="1940588"/>
            <a:ext cx="4217168" cy="11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33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6298"/>
            <a:ext cx="329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Top 5 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Outliers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70773" y="2625525"/>
            <a:ext cx="3856382" cy="3506473"/>
            <a:chOff x="4705999" y="2464161"/>
            <a:chExt cx="3856382" cy="3506473"/>
          </a:xfrm>
        </p:grpSpPr>
        <p:sp>
          <p:nvSpPr>
            <p:cNvPr id="2" name="Oval 1"/>
            <p:cNvSpPr/>
            <p:nvPr/>
          </p:nvSpPr>
          <p:spPr>
            <a:xfrm>
              <a:off x="4705999" y="2498140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705999" y="3353591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05999" y="4206123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05999" y="5105549"/>
              <a:ext cx="588086" cy="5880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6" name="Straight Connector 15"/>
            <p:cNvCxnSpPr>
              <a:stCxn id="2" idx="6"/>
            </p:cNvCxnSpPr>
            <p:nvPr/>
          </p:nvCxnSpPr>
          <p:spPr>
            <a:xfrm>
              <a:off x="5294085" y="2792183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94085" y="3644756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94085" y="4500166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94085" y="5399592"/>
              <a:ext cx="3268296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04024" y="2464161"/>
              <a:ext cx="2443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Strong Partnership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4024" y="3301117"/>
              <a:ext cx="2602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Put employees first </a:t>
              </a: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4023" y="4156527"/>
              <a:ext cx="3132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Committed to creating workplace wellness culture</a:t>
              </a:r>
            </a:p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04024" y="5047304"/>
              <a:ext cx="29981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Identified health improvement opportunities </a:t>
              </a:r>
            </a:p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3589" y="26026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43589" y="3469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46825" y="43391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3589" y="522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4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512583"/>
            <a:ext cx="5150684" cy="60910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08363" y="886255"/>
            <a:ext cx="396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SELECTION</a:t>
            </a:r>
          </a:p>
          <a:p>
            <a:endParaRPr lang="en-US" sz="2000" dirty="0"/>
          </a:p>
          <a:p>
            <a:r>
              <a:rPr lang="en-US" sz="1400" dirty="0"/>
              <a:t>Five groups were selected based on the following criteria:</a:t>
            </a:r>
          </a:p>
        </p:txBody>
      </p:sp>
    </p:spTree>
    <p:extLst>
      <p:ext uri="{BB962C8B-B14F-4D97-AF65-F5344CB8AC3E}">
        <p14:creationId xmlns:p14="http://schemas.microsoft.com/office/powerpoint/2010/main" val="21107221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012417-BCBSKS-HO-4-3-Tempalte">
  <a:themeElements>
    <a:clrScheme name="BCBSKS-HealthyOptions">
      <a:dk1>
        <a:srgbClr val="3D3935"/>
      </a:dk1>
      <a:lt1>
        <a:sysClr val="window" lastClr="FFFFFF"/>
      </a:lt1>
      <a:dk2>
        <a:srgbClr val="78BE20"/>
      </a:dk2>
      <a:lt2>
        <a:srgbClr val="C2E189"/>
      </a:lt2>
      <a:accent1>
        <a:srgbClr val="78BE20"/>
      </a:accent1>
      <a:accent2>
        <a:srgbClr val="005EB8"/>
      </a:accent2>
      <a:accent3>
        <a:srgbClr val="78BE20"/>
      </a:accent3>
      <a:accent4>
        <a:srgbClr val="658D1B"/>
      </a:accent4>
      <a:accent5>
        <a:srgbClr val="6ECEB2"/>
      </a:accent5>
      <a:accent6>
        <a:srgbClr val="ED8B00"/>
      </a:accent6>
      <a:hlink>
        <a:srgbClr val="78BE20"/>
      </a:hlink>
      <a:folHlink>
        <a:srgbClr val="C2E1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012417-BCBSKS-HO-4-3-Tempalte">
  <a:themeElements>
    <a:clrScheme name="BCBSKS-HealthyOptions">
      <a:dk1>
        <a:srgbClr val="3D3935"/>
      </a:dk1>
      <a:lt1>
        <a:sysClr val="window" lastClr="FFFFFF"/>
      </a:lt1>
      <a:dk2>
        <a:srgbClr val="78BE20"/>
      </a:dk2>
      <a:lt2>
        <a:srgbClr val="C2E189"/>
      </a:lt2>
      <a:accent1>
        <a:srgbClr val="78BE20"/>
      </a:accent1>
      <a:accent2>
        <a:srgbClr val="005EB8"/>
      </a:accent2>
      <a:accent3>
        <a:srgbClr val="78BE20"/>
      </a:accent3>
      <a:accent4>
        <a:srgbClr val="658D1B"/>
      </a:accent4>
      <a:accent5>
        <a:srgbClr val="6ECEB2"/>
      </a:accent5>
      <a:accent6>
        <a:srgbClr val="ED8B00"/>
      </a:accent6>
      <a:hlink>
        <a:srgbClr val="78BE20"/>
      </a:hlink>
      <a:folHlink>
        <a:srgbClr val="C2E1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BCBSKS-HealthyOptions">
      <a:dk1>
        <a:srgbClr val="3D3935"/>
      </a:dk1>
      <a:lt1>
        <a:sysClr val="window" lastClr="FFFFFF"/>
      </a:lt1>
      <a:dk2>
        <a:srgbClr val="78BE20"/>
      </a:dk2>
      <a:lt2>
        <a:srgbClr val="C2E189"/>
      </a:lt2>
      <a:accent1>
        <a:srgbClr val="78BE20"/>
      </a:accent1>
      <a:accent2>
        <a:srgbClr val="005EB8"/>
      </a:accent2>
      <a:accent3>
        <a:srgbClr val="78BE20"/>
      </a:accent3>
      <a:accent4>
        <a:srgbClr val="658D1B"/>
      </a:accent4>
      <a:accent5>
        <a:srgbClr val="6ECEB2"/>
      </a:accent5>
      <a:accent6>
        <a:srgbClr val="ED8B00"/>
      </a:accent6>
      <a:hlink>
        <a:srgbClr val="78BE20"/>
      </a:hlink>
      <a:folHlink>
        <a:srgbClr val="C2E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BCBSKS-HealthyOptions">
      <a:dk1>
        <a:srgbClr val="3D3935"/>
      </a:dk1>
      <a:lt1>
        <a:sysClr val="window" lastClr="FFFFFF"/>
      </a:lt1>
      <a:dk2>
        <a:srgbClr val="78BE20"/>
      </a:dk2>
      <a:lt2>
        <a:srgbClr val="C2E189"/>
      </a:lt2>
      <a:accent1>
        <a:srgbClr val="78BE20"/>
      </a:accent1>
      <a:accent2>
        <a:srgbClr val="005EB8"/>
      </a:accent2>
      <a:accent3>
        <a:srgbClr val="78BE20"/>
      </a:accent3>
      <a:accent4>
        <a:srgbClr val="658D1B"/>
      </a:accent4>
      <a:accent5>
        <a:srgbClr val="6ECEB2"/>
      </a:accent5>
      <a:accent6>
        <a:srgbClr val="ED8B00"/>
      </a:accent6>
      <a:hlink>
        <a:srgbClr val="78BE20"/>
      </a:hlink>
      <a:folHlink>
        <a:srgbClr val="C2E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13705</TotalTime>
  <Words>1194</Words>
  <Application>Microsoft Office PowerPoint</Application>
  <PresentationFormat>On-screen Show (4:3)</PresentationFormat>
  <Paragraphs>332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012417-BCBSKS-HO-4-3-Tempalte</vt:lpstr>
      <vt:lpstr>1_012417-BCBSKS-HO-4-3-Tempalte</vt:lpstr>
      <vt:lpstr>2_Custom Design</vt:lpstr>
      <vt:lpstr>1_Custom Design</vt:lpstr>
      <vt:lpstr>PowerPoint Presentation</vt:lpstr>
      <vt:lpstr>means added value </vt:lpstr>
      <vt:lpstr>HEALTHY  EMPLOYEES</vt:lpstr>
      <vt:lpstr>to helping design employee-centered health </vt:lpstr>
      <vt:lpstr>… and reducing your employment costs </vt:lpstr>
      <vt:lpstr>Creating a Culture of Health</vt:lpstr>
      <vt:lpstr>A Committed Team</vt:lpstr>
      <vt:lpstr> </vt:lpstr>
      <vt:lpstr>PowerPoint Presentation</vt:lpstr>
      <vt:lpstr>Workplace Wellness</vt:lpstr>
      <vt:lpstr>Why is this an employer issue?</vt:lpstr>
      <vt:lpstr>PowerPoint Presentation</vt:lpstr>
      <vt:lpstr>Return on Investment (ROI)</vt:lpstr>
      <vt:lpstr>PowerPoint Presentation</vt:lpstr>
      <vt:lpstr>Chronic disease comes from:</vt:lpstr>
      <vt:lpstr>PowerPoint Presentation</vt:lpstr>
      <vt:lpstr> Who do you need to reach?  </vt:lpstr>
      <vt:lpstr>PowerPoint Presentation</vt:lpstr>
      <vt:lpstr>PowerPoint Presentation</vt:lpstr>
      <vt:lpstr>Engagement &amp; Implementation</vt:lpstr>
      <vt:lpstr>Why BeWell?</vt:lpstr>
      <vt:lpstr>PowerPoint Presentation</vt:lpstr>
      <vt:lpstr>What is your role?</vt:lpstr>
      <vt:lpstr>PowerPoint Presentation</vt:lpstr>
      <vt:lpstr>PowerPoint Presentation</vt:lpstr>
      <vt:lpstr>PowerPoint Presentation</vt:lpstr>
      <vt:lpstr>Education &amp; Support</vt:lpstr>
      <vt:lpstr>Workplace Wellness </vt:lpstr>
      <vt:lpstr>BeWell Toolkit </vt:lpstr>
      <vt:lpstr>A Plan for Success</vt:lpstr>
      <vt:lpstr>Financial Discount Opportunities (Over 4 year time frame)</vt:lpstr>
      <vt:lpstr>Foundation Structure</vt:lpstr>
      <vt:lpstr>Outcomes Matrix</vt:lpstr>
      <vt:lpstr>Example Group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Kylene Frost</cp:lastModifiedBy>
  <cp:revision>349</cp:revision>
  <dcterms:created xsi:type="dcterms:W3CDTF">2010-04-12T23:12:02Z</dcterms:created>
  <dcterms:modified xsi:type="dcterms:W3CDTF">2021-03-16T20:02:17Z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