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26" r:id="rId1"/>
  </p:sldMasterIdLst>
  <p:notesMasterIdLst>
    <p:notesMasterId r:id="rId13"/>
  </p:notesMasterIdLst>
  <p:handoutMasterIdLst>
    <p:handoutMasterId r:id="rId14"/>
  </p:handoutMasterIdLst>
  <p:sldIdLst>
    <p:sldId id="256" r:id="rId2"/>
    <p:sldId id="264" r:id="rId3"/>
    <p:sldId id="265" r:id="rId4"/>
    <p:sldId id="266" r:id="rId5"/>
    <p:sldId id="268" r:id="rId6"/>
    <p:sldId id="269" r:id="rId7"/>
    <p:sldId id="271" r:id="rId8"/>
    <p:sldId id="273" r:id="rId9"/>
    <p:sldId id="275" r:id="rId10"/>
    <p:sldId id="276" r:id="rId11"/>
    <p:sldId id="277" r:id="rId12"/>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a:cs typeface="ＭＳ Ｐゴシック"/>
      </a:defRPr>
    </a:lvl1pPr>
    <a:lvl2pPr marL="457200" algn="l" rtl="0" fontAlgn="base">
      <a:spcBef>
        <a:spcPct val="0"/>
      </a:spcBef>
      <a:spcAft>
        <a:spcPct val="0"/>
      </a:spcAft>
      <a:defRPr kern="1200">
        <a:solidFill>
          <a:schemeClr val="tx1"/>
        </a:solidFill>
        <a:latin typeface="Arial" charset="0"/>
        <a:ea typeface="ＭＳ Ｐゴシック"/>
        <a:cs typeface="ＭＳ Ｐゴシック"/>
      </a:defRPr>
    </a:lvl2pPr>
    <a:lvl3pPr marL="914400" algn="l" rtl="0" fontAlgn="base">
      <a:spcBef>
        <a:spcPct val="0"/>
      </a:spcBef>
      <a:spcAft>
        <a:spcPct val="0"/>
      </a:spcAft>
      <a:defRPr kern="1200">
        <a:solidFill>
          <a:schemeClr val="tx1"/>
        </a:solidFill>
        <a:latin typeface="Arial" charset="0"/>
        <a:ea typeface="ＭＳ Ｐゴシック"/>
        <a:cs typeface="ＭＳ Ｐゴシック"/>
      </a:defRPr>
    </a:lvl3pPr>
    <a:lvl4pPr marL="1371600" algn="l" rtl="0" fontAlgn="base">
      <a:spcBef>
        <a:spcPct val="0"/>
      </a:spcBef>
      <a:spcAft>
        <a:spcPct val="0"/>
      </a:spcAft>
      <a:defRPr kern="1200">
        <a:solidFill>
          <a:schemeClr val="tx1"/>
        </a:solidFill>
        <a:latin typeface="Arial" charset="0"/>
        <a:ea typeface="ＭＳ Ｐゴシック"/>
        <a:cs typeface="ＭＳ Ｐゴシック"/>
      </a:defRPr>
    </a:lvl4pPr>
    <a:lvl5pPr marL="1828800" algn="l" rtl="0" fontAlgn="base">
      <a:spcBef>
        <a:spcPct val="0"/>
      </a:spcBef>
      <a:spcAft>
        <a:spcPct val="0"/>
      </a:spcAft>
      <a:defRPr kern="1200">
        <a:solidFill>
          <a:schemeClr val="tx1"/>
        </a:solidFill>
        <a:latin typeface="Arial" charset="0"/>
        <a:ea typeface="ＭＳ Ｐゴシック"/>
        <a:cs typeface="ＭＳ Ｐゴシック"/>
      </a:defRPr>
    </a:lvl5pPr>
    <a:lvl6pPr marL="2286000" algn="l" defTabSz="914400" rtl="0" eaLnBrk="1" latinLnBrk="0" hangingPunct="1">
      <a:defRPr kern="1200">
        <a:solidFill>
          <a:schemeClr val="tx1"/>
        </a:solidFill>
        <a:latin typeface="Arial" charset="0"/>
        <a:ea typeface="ＭＳ Ｐゴシック"/>
        <a:cs typeface="ＭＳ Ｐゴシック"/>
      </a:defRPr>
    </a:lvl6pPr>
    <a:lvl7pPr marL="2743200" algn="l" defTabSz="914400" rtl="0" eaLnBrk="1" latinLnBrk="0" hangingPunct="1">
      <a:defRPr kern="1200">
        <a:solidFill>
          <a:schemeClr val="tx1"/>
        </a:solidFill>
        <a:latin typeface="Arial" charset="0"/>
        <a:ea typeface="ＭＳ Ｐゴシック"/>
        <a:cs typeface="ＭＳ Ｐゴシック"/>
      </a:defRPr>
    </a:lvl7pPr>
    <a:lvl8pPr marL="3200400" algn="l" defTabSz="914400" rtl="0" eaLnBrk="1" latinLnBrk="0" hangingPunct="1">
      <a:defRPr kern="1200">
        <a:solidFill>
          <a:schemeClr val="tx1"/>
        </a:solidFill>
        <a:latin typeface="Arial" charset="0"/>
        <a:ea typeface="ＭＳ Ｐゴシック"/>
        <a:cs typeface="ＭＳ Ｐゴシック"/>
      </a:defRPr>
    </a:lvl8pPr>
    <a:lvl9pPr marL="3657600" algn="l" defTabSz="914400" rtl="0" eaLnBrk="1" latinLnBrk="0" hangingPunct="1">
      <a:defRPr kern="1200">
        <a:solidFill>
          <a:schemeClr val="tx1"/>
        </a:solidFill>
        <a:latin typeface="Arial" charset="0"/>
        <a:ea typeface="ＭＳ Ｐゴシック"/>
        <a:cs typeface="ＭＳ Ｐゴシック"/>
      </a:defRPr>
    </a:lvl9pPr>
  </p:defaultTextStyle>
  <p:extLst>
    <p:ext uri="{EFAFB233-063F-42B5-8137-9DF3F51BA10A}">
      <p15:sldGuideLst xmlns:p15="http://schemas.microsoft.com/office/powerpoint/2012/main">
        <p15:guide id="1" orient="horz" pos="1051">
          <p15:clr>
            <a:srgbClr val="A4A3A4"/>
          </p15:clr>
        </p15:guide>
        <p15:guide id="2" pos="384">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0A3363"/>
    <a:srgbClr val="E2E4E7"/>
    <a:srgbClr val="1563BF"/>
    <a:srgbClr val="96D506"/>
    <a:srgbClr val="E8B017"/>
    <a:srgbClr val="E29F1D"/>
    <a:srgbClr val="8834DA"/>
    <a:srgbClr val="CCFF33"/>
    <a:srgbClr val="66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43" autoAdjust="0"/>
    <p:restoredTop sz="81266" autoAdjust="0"/>
  </p:normalViewPr>
  <p:slideViewPr>
    <p:cSldViewPr snapToGrid="0">
      <p:cViewPr varScale="1">
        <p:scale>
          <a:sx n="88" d="100"/>
          <a:sy n="88" d="100"/>
        </p:scale>
        <p:origin x="1926" y="78"/>
      </p:cViewPr>
      <p:guideLst>
        <p:guide orient="horz" pos="1051"/>
        <p:guide pos="384"/>
      </p:guideLst>
    </p:cSldViewPr>
  </p:slideViewPr>
  <p:outlineViewPr>
    <p:cViewPr>
      <p:scale>
        <a:sx n="33" d="100"/>
        <a:sy n="33" d="100"/>
      </p:scale>
      <p:origin x="216"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7" d="100"/>
          <a:sy n="67" d="100"/>
        </p:scale>
        <p:origin x="-3043" y="-8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iagrams/_rels/data3.xml.rels><?xml version="1.0" encoding="UTF-8" standalone="yes"?>
<Relationships xmlns="http://schemas.openxmlformats.org/package/2006/relationships"><Relationship Id="rId1" Type="http://schemas.openxmlformats.org/officeDocument/2006/relationships/image" Target="../media/image5.jpg"/></Relationships>
</file>

<file path=ppt/diagrams/_rels/data5.xml.rels><?xml version="1.0" encoding="UTF-8" standalone="yes"?>
<Relationships xmlns="http://schemas.openxmlformats.org/package/2006/relationships"><Relationship Id="rId1" Type="http://schemas.openxmlformats.org/officeDocument/2006/relationships/image" Target="../media/image6.jpg"/></Relationships>
</file>

<file path=ppt/diagrams/_rels/data7.xml.rels><?xml version="1.0" encoding="UTF-8" standalone="yes"?>
<Relationships xmlns="http://schemas.openxmlformats.org/package/2006/relationships"><Relationship Id="rId1" Type="http://schemas.openxmlformats.org/officeDocument/2006/relationships/image" Target="../media/image11.jpg"/></Relationships>
</file>

<file path=ppt/diagrams/_rels/drawing3.xml.rels><?xml version="1.0" encoding="UTF-8" standalone="yes"?>
<Relationships xmlns="http://schemas.openxmlformats.org/package/2006/relationships"><Relationship Id="rId1" Type="http://schemas.openxmlformats.org/officeDocument/2006/relationships/image" Target="../media/image5.jpg"/></Relationships>
</file>

<file path=ppt/diagrams/_rels/drawing5.xml.rels><?xml version="1.0" encoding="UTF-8" standalone="yes"?>
<Relationships xmlns="http://schemas.openxmlformats.org/package/2006/relationships"><Relationship Id="rId1" Type="http://schemas.openxmlformats.org/officeDocument/2006/relationships/image" Target="../media/image6.jpg"/></Relationships>
</file>

<file path=ppt/diagrams/_rels/drawing7.xml.rels><?xml version="1.0" encoding="UTF-8" standalone="yes"?>
<Relationships xmlns="http://schemas.openxmlformats.org/package/2006/relationships"><Relationship Id="rId1"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36840E-EC52-42FA-AF7E-A2B5E07D66D4}" type="doc">
      <dgm:prSet loTypeId="urn:microsoft.com/office/officeart/2009/layout/CircleArrowProcess" loCatId="cycle" qsTypeId="urn:microsoft.com/office/officeart/2005/8/quickstyle/simple1" qsCatId="simple" csTypeId="urn:microsoft.com/office/officeart/2005/8/colors/colorful2" csCatId="colorful" phldr="1"/>
      <dgm:spPr/>
      <dgm:t>
        <a:bodyPr/>
        <a:lstStyle/>
        <a:p>
          <a:endParaRPr lang="en-US"/>
        </a:p>
      </dgm:t>
    </dgm:pt>
    <dgm:pt modelId="{A96F7990-260E-45CD-BA33-FFE4E7CBAD3C}">
      <dgm:prSet phldrT="[Text]"/>
      <dgm:spPr/>
      <dgm:t>
        <a:bodyPr/>
        <a:lstStyle/>
        <a:p>
          <a:pPr algn="ctr"/>
          <a:r>
            <a:rPr lang="en-US" dirty="0" smtClean="0"/>
            <a:t>Diagnosis Code U07.1</a:t>
          </a:r>
          <a:endParaRPr lang="en-US" dirty="0"/>
        </a:p>
      </dgm:t>
    </dgm:pt>
    <dgm:pt modelId="{EF290B50-AB1C-4DC9-91B6-5CF61519D8B5}" type="parTrans" cxnId="{2F7EB1DA-5757-4DF5-AC40-F0539BECE790}">
      <dgm:prSet/>
      <dgm:spPr/>
      <dgm:t>
        <a:bodyPr/>
        <a:lstStyle/>
        <a:p>
          <a:pPr algn="ctr"/>
          <a:endParaRPr lang="en-US"/>
        </a:p>
      </dgm:t>
    </dgm:pt>
    <dgm:pt modelId="{32305357-B796-414F-896D-727932B1B487}" type="sibTrans" cxnId="{2F7EB1DA-5757-4DF5-AC40-F0539BECE790}">
      <dgm:prSet/>
      <dgm:spPr/>
      <dgm:t>
        <a:bodyPr/>
        <a:lstStyle/>
        <a:p>
          <a:pPr algn="ctr"/>
          <a:endParaRPr lang="en-US"/>
        </a:p>
      </dgm:t>
    </dgm:pt>
    <dgm:pt modelId="{7AB1DFEB-1047-4955-B103-1460D2BFA929}">
      <dgm:prSet phldrT="[Text]"/>
      <dgm:spPr/>
      <dgm:t>
        <a:bodyPr/>
        <a:lstStyle/>
        <a:p>
          <a:pPr algn="ctr"/>
          <a:r>
            <a:rPr lang="en-US" dirty="0" smtClean="0"/>
            <a:t>Front-End Rejection</a:t>
          </a:r>
          <a:endParaRPr lang="en-US" dirty="0"/>
        </a:p>
      </dgm:t>
    </dgm:pt>
    <dgm:pt modelId="{056C0E19-278A-43CA-A1CA-37476A7912E9}" type="parTrans" cxnId="{C4FF5E2B-B693-4F40-9679-798E73368706}">
      <dgm:prSet/>
      <dgm:spPr/>
      <dgm:t>
        <a:bodyPr/>
        <a:lstStyle/>
        <a:p>
          <a:pPr algn="ctr"/>
          <a:endParaRPr lang="en-US"/>
        </a:p>
      </dgm:t>
    </dgm:pt>
    <dgm:pt modelId="{36DD85FE-C355-4F69-932B-EBC75EB1D281}" type="sibTrans" cxnId="{C4FF5E2B-B693-4F40-9679-798E73368706}">
      <dgm:prSet/>
      <dgm:spPr/>
      <dgm:t>
        <a:bodyPr/>
        <a:lstStyle/>
        <a:p>
          <a:pPr algn="ctr"/>
          <a:endParaRPr lang="en-US"/>
        </a:p>
      </dgm:t>
    </dgm:pt>
    <dgm:pt modelId="{5CED7189-17CE-4636-8ECC-3689A90E6144}">
      <dgm:prSet phldrT="[Text]"/>
      <dgm:spPr/>
      <dgm:t>
        <a:bodyPr/>
        <a:lstStyle/>
        <a:p>
          <a:pPr algn="ctr"/>
          <a:r>
            <a:rPr lang="en-US" dirty="0" smtClean="0"/>
            <a:t>Resolution</a:t>
          </a:r>
          <a:endParaRPr lang="en-US" dirty="0"/>
        </a:p>
      </dgm:t>
    </dgm:pt>
    <dgm:pt modelId="{1A248620-8E59-420A-8A28-5D621A8C914C}" type="parTrans" cxnId="{BB7C759E-C662-4043-8DB8-2AF563A143CD}">
      <dgm:prSet/>
      <dgm:spPr/>
      <dgm:t>
        <a:bodyPr/>
        <a:lstStyle/>
        <a:p>
          <a:pPr algn="ctr"/>
          <a:endParaRPr lang="en-US"/>
        </a:p>
      </dgm:t>
    </dgm:pt>
    <dgm:pt modelId="{2E8DA502-8D01-4F04-9CAE-B717D8C3A487}" type="sibTrans" cxnId="{BB7C759E-C662-4043-8DB8-2AF563A143CD}">
      <dgm:prSet/>
      <dgm:spPr/>
      <dgm:t>
        <a:bodyPr/>
        <a:lstStyle/>
        <a:p>
          <a:pPr algn="ctr"/>
          <a:endParaRPr lang="en-US"/>
        </a:p>
      </dgm:t>
    </dgm:pt>
    <dgm:pt modelId="{3C3F03F7-8DF7-4283-95D8-1A9DDD3A1053}" type="pres">
      <dgm:prSet presAssocID="{8D36840E-EC52-42FA-AF7E-A2B5E07D66D4}" presName="Name0" presStyleCnt="0">
        <dgm:presLayoutVars>
          <dgm:chMax val="7"/>
          <dgm:chPref val="7"/>
          <dgm:dir/>
          <dgm:animLvl val="lvl"/>
        </dgm:presLayoutVars>
      </dgm:prSet>
      <dgm:spPr/>
      <dgm:t>
        <a:bodyPr/>
        <a:lstStyle/>
        <a:p>
          <a:endParaRPr lang="en-US"/>
        </a:p>
      </dgm:t>
    </dgm:pt>
    <dgm:pt modelId="{88ADA410-A046-45F2-8775-B6BE739F34C2}" type="pres">
      <dgm:prSet presAssocID="{A96F7990-260E-45CD-BA33-FFE4E7CBAD3C}" presName="Accent1" presStyleCnt="0"/>
      <dgm:spPr/>
    </dgm:pt>
    <dgm:pt modelId="{66AB8676-427A-4766-8C8C-C6FC429762D0}" type="pres">
      <dgm:prSet presAssocID="{A96F7990-260E-45CD-BA33-FFE4E7CBAD3C}" presName="Accent" presStyleLbl="node1" presStyleIdx="0" presStyleCnt="3"/>
      <dgm:spPr>
        <a:solidFill>
          <a:schemeClr val="accent1"/>
        </a:solidFill>
      </dgm:spPr>
    </dgm:pt>
    <dgm:pt modelId="{62D6005F-5BB0-4E23-A043-34EAB40566CD}" type="pres">
      <dgm:prSet presAssocID="{A96F7990-260E-45CD-BA33-FFE4E7CBAD3C}" presName="Parent1" presStyleLbl="revTx" presStyleIdx="0" presStyleCnt="3" custLinFactNeighborY="-35783">
        <dgm:presLayoutVars>
          <dgm:chMax val="1"/>
          <dgm:chPref val="1"/>
          <dgm:bulletEnabled val="1"/>
        </dgm:presLayoutVars>
      </dgm:prSet>
      <dgm:spPr/>
      <dgm:t>
        <a:bodyPr/>
        <a:lstStyle/>
        <a:p>
          <a:endParaRPr lang="en-US"/>
        </a:p>
      </dgm:t>
    </dgm:pt>
    <dgm:pt modelId="{87B48FD6-8B0F-4DE5-9220-93C8BD49E353}" type="pres">
      <dgm:prSet presAssocID="{7AB1DFEB-1047-4955-B103-1460D2BFA929}" presName="Accent2" presStyleCnt="0"/>
      <dgm:spPr/>
    </dgm:pt>
    <dgm:pt modelId="{AF2DF2C4-516E-48FE-95DA-DDCF7DDBD8FF}" type="pres">
      <dgm:prSet presAssocID="{7AB1DFEB-1047-4955-B103-1460D2BFA929}" presName="Accent" presStyleLbl="node1" presStyleIdx="1" presStyleCnt="3"/>
      <dgm:spPr>
        <a:solidFill>
          <a:schemeClr val="accent2"/>
        </a:solidFill>
      </dgm:spPr>
    </dgm:pt>
    <dgm:pt modelId="{9A56922A-FCD7-4756-AEE9-3A904FB465A4}" type="pres">
      <dgm:prSet presAssocID="{7AB1DFEB-1047-4955-B103-1460D2BFA929}" presName="Parent2" presStyleLbl="revTx" presStyleIdx="1" presStyleCnt="3" custLinFactNeighborX="-3995" custLinFactNeighborY="-11186">
        <dgm:presLayoutVars>
          <dgm:chMax val="1"/>
          <dgm:chPref val="1"/>
          <dgm:bulletEnabled val="1"/>
        </dgm:presLayoutVars>
      </dgm:prSet>
      <dgm:spPr/>
      <dgm:t>
        <a:bodyPr/>
        <a:lstStyle/>
        <a:p>
          <a:endParaRPr lang="en-US"/>
        </a:p>
      </dgm:t>
    </dgm:pt>
    <dgm:pt modelId="{3B102ABB-4881-45C3-8131-90DCFA2D6E8F}" type="pres">
      <dgm:prSet presAssocID="{5CED7189-17CE-4636-8ECC-3689A90E6144}" presName="Accent3" presStyleCnt="0"/>
      <dgm:spPr/>
    </dgm:pt>
    <dgm:pt modelId="{53720045-4602-4607-9B0A-2D4A7847637A}" type="pres">
      <dgm:prSet presAssocID="{5CED7189-17CE-4636-8ECC-3689A90E6144}" presName="Accent" presStyleLbl="node1" presStyleIdx="2" presStyleCnt="3"/>
      <dgm:spPr/>
    </dgm:pt>
    <dgm:pt modelId="{8D1F7FA9-4D77-4009-82FA-CEDA770332FA}" type="pres">
      <dgm:prSet presAssocID="{5CED7189-17CE-4636-8ECC-3689A90E6144}" presName="Parent3" presStyleLbl="revTx" presStyleIdx="2" presStyleCnt="3">
        <dgm:presLayoutVars>
          <dgm:chMax val="1"/>
          <dgm:chPref val="1"/>
          <dgm:bulletEnabled val="1"/>
        </dgm:presLayoutVars>
      </dgm:prSet>
      <dgm:spPr/>
      <dgm:t>
        <a:bodyPr/>
        <a:lstStyle/>
        <a:p>
          <a:endParaRPr lang="en-US"/>
        </a:p>
      </dgm:t>
    </dgm:pt>
  </dgm:ptLst>
  <dgm:cxnLst>
    <dgm:cxn modelId="{2F7EB1DA-5757-4DF5-AC40-F0539BECE790}" srcId="{8D36840E-EC52-42FA-AF7E-A2B5E07D66D4}" destId="{A96F7990-260E-45CD-BA33-FFE4E7CBAD3C}" srcOrd="0" destOrd="0" parTransId="{EF290B50-AB1C-4DC9-91B6-5CF61519D8B5}" sibTransId="{32305357-B796-414F-896D-727932B1B487}"/>
    <dgm:cxn modelId="{BB7C759E-C662-4043-8DB8-2AF563A143CD}" srcId="{8D36840E-EC52-42FA-AF7E-A2B5E07D66D4}" destId="{5CED7189-17CE-4636-8ECC-3689A90E6144}" srcOrd="2" destOrd="0" parTransId="{1A248620-8E59-420A-8A28-5D621A8C914C}" sibTransId="{2E8DA502-8D01-4F04-9CAE-B717D8C3A487}"/>
    <dgm:cxn modelId="{AD5A1F4B-AFBA-4B65-AA55-CAC1C836594C}" type="presOf" srcId="{A96F7990-260E-45CD-BA33-FFE4E7CBAD3C}" destId="{62D6005F-5BB0-4E23-A043-34EAB40566CD}" srcOrd="0" destOrd="0" presId="urn:microsoft.com/office/officeart/2009/layout/CircleArrowProcess"/>
    <dgm:cxn modelId="{C4FF5E2B-B693-4F40-9679-798E73368706}" srcId="{8D36840E-EC52-42FA-AF7E-A2B5E07D66D4}" destId="{7AB1DFEB-1047-4955-B103-1460D2BFA929}" srcOrd="1" destOrd="0" parTransId="{056C0E19-278A-43CA-A1CA-37476A7912E9}" sibTransId="{36DD85FE-C355-4F69-932B-EBC75EB1D281}"/>
    <dgm:cxn modelId="{08FFB372-F2C3-4A36-A446-CF5AE16ECDB6}" type="presOf" srcId="{7AB1DFEB-1047-4955-B103-1460D2BFA929}" destId="{9A56922A-FCD7-4756-AEE9-3A904FB465A4}" srcOrd="0" destOrd="0" presId="urn:microsoft.com/office/officeart/2009/layout/CircleArrowProcess"/>
    <dgm:cxn modelId="{D719B75F-6114-465A-9544-EFA0469BFD73}" type="presOf" srcId="{5CED7189-17CE-4636-8ECC-3689A90E6144}" destId="{8D1F7FA9-4D77-4009-82FA-CEDA770332FA}" srcOrd="0" destOrd="0" presId="urn:microsoft.com/office/officeart/2009/layout/CircleArrowProcess"/>
    <dgm:cxn modelId="{11EFCCD4-CD04-4BC2-A7F7-A7853B4A4FE1}" type="presOf" srcId="{8D36840E-EC52-42FA-AF7E-A2B5E07D66D4}" destId="{3C3F03F7-8DF7-4283-95D8-1A9DDD3A1053}" srcOrd="0" destOrd="0" presId="urn:microsoft.com/office/officeart/2009/layout/CircleArrowProcess"/>
    <dgm:cxn modelId="{9DBF5135-896E-4F5C-9DE8-3F629BB1E1D6}" type="presParOf" srcId="{3C3F03F7-8DF7-4283-95D8-1A9DDD3A1053}" destId="{88ADA410-A046-45F2-8775-B6BE739F34C2}" srcOrd="0" destOrd="0" presId="urn:microsoft.com/office/officeart/2009/layout/CircleArrowProcess"/>
    <dgm:cxn modelId="{5E53DB4B-B589-492A-9B7B-371A12A8E60A}" type="presParOf" srcId="{88ADA410-A046-45F2-8775-B6BE739F34C2}" destId="{66AB8676-427A-4766-8C8C-C6FC429762D0}" srcOrd="0" destOrd="0" presId="urn:microsoft.com/office/officeart/2009/layout/CircleArrowProcess"/>
    <dgm:cxn modelId="{C87DAD8E-5D9D-4253-9C66-CA62461AAECC}" type="presParOf" srcId="{3C3F03F7-8DF7-4283-95D8-1A9DDD3A1053}" destId="{62D6005F-5BB0-4E23-A043-34EAB40566CD}" srcOrd="1" destOrd="0" presId="urn:microsoft.com/office/officeart/2009/layout/CircleArrowProcess"/>
    <dgm:cxn modelId="{8D388E52-8821-4547-B05D-BEC8391F9E6D}" type="presParOf" srcId="{3C3F03F7-8DF7-4283-95D8-1A9DDD3A1053}" destId="{87B48FD6-8B0F-4DE5-9220-93C8BD49E353}" srcOrd="2" destOrd="0" presId="urn:microsoft.com/office/officeart/2009/layout/CircleArrowProcess"/>
    <dgm:cxn modelId="{019473EB-CA61-40A0-89B3-D7830BBD1A8F}" type="presParOf" srcId="{87B48FD6-8B0F-4DE5-9220-93C8BD49E353}" destId="{AF2DF2C4-516E-48FE-95DA-DDCF7DDBD8FF}" srcOrd="0" destOrd="0" presId="urn:microsoft.com/office/officeart/2009/layout/CircleArrowProcess"/>
    <dgm:cxn modelId="{69F1F4E4-60E7-4EF4-8161-8F9233562B41}" type="presParOf" srcId="{3C3F03F7-8DF7-4283-95D8-1A9DDD3A1053}" destId="{9A56922A-FCD7-4756-AEE9-3A904FB465A4}" srcOrd="3" destOrd="0" presId="urn:microsoft.com/office/officeart/2009/layout/CircleArrowProcess"/>
    <dgm:cxn modelId="{A7F3ED58-F71B-4742-B1E8-8C53392F3355}" type="presParOf" srcId="{3C3F03F7-8DF7-4283-95D8-1A9DDD3A1053}" destId="{3B102ABB-4881-45C3-8131-90DCFA2D6E8F}" srcOrd="4" destOrd="0" presId="urn:microsoft.com/office/officeart/2009/layout/CircleArrowProcess"/>
    <dgm:cxn modelId="{8679430E-D24D-4238-BC39-1FCD32F3282B}" type="presParOf" srcId="{3B102ABB-4881-45C3-8131-90DCFA2D6E8F}" destId="{53720045-4602-4607-9B0A-2D4A7847637A}" srcOrd="0" destOrd="0" presId="urn:microsoft.com/office/officeart/2009/layout/CircleArrowProcess"/>
    <dgm:cxn modelId="{A1FDE5C8-41E0-4C6B-9B04-DFFC2F1B6167}" type="presParOf" srcId="{3C3F03F7-8DF7-4283-95D8-1A9DDD3A1053}" destId="{8D1F7FA9-4D77-4009-82FA-CEDA770332FA}"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515FDF-98BD-45AB-B34F-EA5AD4136615}"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7A35ECC3-CDDA-4B29-8262-984117B7DF1F}">
      <dgm:prSet phldrT="[Text]"/>
      <dgm:spPr/>
      <dgm:t>
        <a:bodyPr/>
        <a:lstStyle/>
        <a:p>
          <a:r>
            <a:rPr lang="en-US" dirty="0" smtClean="0"/>
            <a:t>Outpatient Claims</a:t>
          </a:r>
          <a:endParaRPr lang="en-US" dirty="0"/>
        </a:p>
      </dgm:t>
    </dgm:pt>
    <dgm:pt modelId="{A9537789-E295-4A2B-BF84-0F872D7F6419}" type="parTrans" cxnId="{23AE7D3A-1751-4449-82AF-F59C92E3535E}">
      <dgm:prSet/>
      <dgm:spPr/>
      <dgm:t>
        <a:bodyPr/>
        <a:lstStyle/>
        <a:p>
          <a:endParaRPr lang="en-US"/>
        </a:p>
      </dgm:t>
    </dgm:pt>
    <dgm:pt modelId="{6BFEEC6C-8F0C-488E-A813-F7C0EC144101}" type="sibTrans" cxnId="{23AE7D3A-1751-4449-82AF-F59C92E3535E}">
      <dgm:prSet/>
      <dgm:spPr/>
      <dgm:t>
        <a:bodyPr/>
        <a:lstStyle/>
        <a:p>
          <a:endParaRPr lang="en-US"/>
        </a:p>
      </dgm:t>
    </dgm:pt>
    <dgm:pt modelId="{B0B1AE81-AC5A-4D9C-849B-3A8EB4433088}">
      <dgm:prSet phldrT="[Text]" custT="1"/>
      <dgm:spPr>
        <a:solidFill>
          <a:srgbClr val="96D506">
            <a:alpha val="43000"/>
          </a:srgbClr>
        </a:solidFill>
      </dgm:spPr>
      <dgm:t>
        <a:bodyPr anchor="ctr" anchorCtr="0"/>
        <a:lstStyle/>
        <a:p>
          <a:r>
            <a:rPr lang="en-US" sz="2000" dirty="0" smtClean="0"/>
            <a:t>Report COVID-19 Diagnosis in the primary position </a:t>
          </a:r>
          <a:endParaRPr lang="en-US" sz="2000" dirty="0"/>
        </a:p>
      </dgm:t>
    </dgm:pt>
    <dgm:pt modelId="{633757C1-677E-4C11-8123-8AC7410D0CAE}" type="parTrans" cxnId="{E8C0ED90-0137-4D81-BAAA-F4D21F5A7B60}">
      <dgm:prSet/>
      <dgm:spPr/>
      <dgm:t>
        <a:bodyPr/>
        <a:lstStyle/>
        <a:p>
          <a:endParaRPr lang="en-US"/>
        </a:p>
      </dgm:t>
    </dgm:pt>
    <dgm:pt modelId="{59175012-32A5-4BD6-AD8B-94E879790875}" type="sibTrans" cxnId="{E8C0ED90-0137-4D81-BAAA-F4D21F5A7B60}">
      <dgm:prSet/>
      <dgm:spPr/>
      <dgm:t>
        <a:bodyPr/>
        <a:lstStyle/>
        <a:p>
          <a:endParaRPr lang="en-US"/>
        </a:p>
      </dgm:t>
    </dgm:pt>
    <dgm:pt modelId="{71B7EA0D-9AE5-404B-8CAC-6ACA771DE436}" type="pres">
      <dgm:prSet presAssocID="{44515FDF-98BD-45AB-B34F-EA5AD4136615}" presName="Name0" presStyleCnt="0">
        <dgm:presLayoutVars>
          <dgm:dir/>
          <dgm:animLvl val="lvl"/>
          <dgm:resizeHandles/>
        </dgm:presLayoutVars>
      </dgm:prSet>
      <dgm:spPr/>
      <dgm:t>
        <a:bodyPr/>
        <a:lstStyle/>
        <a:p>
          <a:endParaRPr lang="en-US"/>
        </a:p>
      </dgm:t>
    </dgm:pt>
    <dgm:pt modelId="{6009D635-ECA6-427D-8E03-48D69CE70086}" type="pres">
      <dgm:prSet presAssocID="{7A35ECC3-CDDA-4B29-8262-984117B7DF1F}" presName="linNode" presStyleCnt="0"/>
      <dgm:spPr/>
    </dgm:pt>
    <dgm:pt modelId="{EB267E82-176F-401D-BB1C-8E93A8B1DE83}" type="pres">
      <dgm:prSet presAssocID="{7A35ECC3-CDDA-4B29-8262-984117B7DF1F}" presName="parentShp" presStyleLbl="node1" presStyleIdx="0" presStyleCnt="1" custLinFactNeighborY="495">
        <dgm:presLayoutVars>
          <dgm:bulletEnabled val="1"/>
        </dgm:presLayoutVars>
      </dgm:prSet>
      <dgm:spPr/>
      <dgm:t>
        <a:bodyPr/>
        <a:lstStyle/>
        <a:p>
          <a:endParaRPr lang="en-US"/>
        </a:p>
      </dgm:t>
    </dgm:pt>
    <dgm:pt modelId="{59B2FB59-1AE1-4679-A553-3DE48B8AB7B8}" type="pres">
      <dgm:prSet presAssocID="{7A35ECC3-CDDA-4B29-8262-984117B7DF1F}" presName="childShp" presStyleLbl="bgAccFollowNode1" presStyleIdx="0" presStyleCnt="1" custScaleY="56435" custLinFactNeighborX="-5210" custLinFactNeighborY="3465">
        <dgm:presLayoutVars>
          <dgm:bulletEnabled val="1"/>
        </dgm:presLayoutVars>
      </dgm:prSet>
      <dgm:spPr/>
      <dgm:t>
        <a:bodyPr/>
        <a:lstStyle/>
        <a:p>
          <a:endParaRPr lang="en-US"/>
        </a:p>
      </dgm:t>
    </dgm:pt>
  </dgm:ptLst>
  <dgm:cxnLst>
    <dgm:cxn modelId="{B91BB136-33C2-4553-9790-AB0A7CF48FCF}" type="presOf" srcId="{44515FDF-98BD-45AB-B34F-EA5AD4136615}" destId="{71B7EA0D-9AE5-404B-8CAC-6ACA771DE436}" srcOrd="0" destOrd="0" presId="urn:microsoft.com/office/officeart/2005/8/layout/vList6"/>
    <dgm:cxn modelId="{E8C0ED90-0137-4D81-BAAA-F4D21F5A7B60}" srcId="{7A35ECC3-CDDA-4B29-8262-984117B7DF1F}" destId="{B0B1AE81-AC5A-4D9C-849B-3A8EB4433088}" srcOrd="0" destOrd="0" parTransId="{633757C1-677E-4C11-8123-8AC7410D0CAE}" sibTransId="{59175012-32A5-4BD6-AD8B-94E879790875}"/>
    <dgm:cxn modelId="{F1F2BF3D-C756-45EA-B6EE-CE877E9839F5}" type="presOf" srcId="{B0B1AE81-AC5A-4D9C-849B-3A8EB4433088}" destId="{59B2FB59-1AE1-4679-A553-3DE48B8AB7B8}" srcOrd="0" destOrd="0" presId="urn:microsoft.com/office/officeart/2005/8/layout/vList6"/>
    <dgm:cxn modelId="{25E12FCB-E1FB-4727-ACD6-55DCBEB7C4A5}" type="presOf" srcId="{7A35ECC3-CDDA-4B29-8262-984117B7DF1F}" destId="{EB267E82-176F-401D-BB1C-8E93A8B1DE83}" srcOrd="0" destOrd="0" presId="urn:microsoft.com/office/officeart/2005/8/layout/vList6"/>
    <dgm:cxn modelId="{23AE7D3A-1751-4449-82AF-F59C92E3535E}" srcId="{44515FDF-98BD-45AB-B34F-EA5AD4136615}" destId="{7A35ECC3-CDDA-4B29-8262-984117B7DF1F}" srcOrd="0" destOrd="0" parTransId="{A9537789-E295-4A2B-BF84-0F872D7F6419}" sibTransId="{6BFEEC6C-8F0C-488E-A813-F7C0EC144101}"/>
    <dgm:cxn modelId="{AF2B2371-C397-4046-B701-FD100977BB2B}" type="presParOf" srcId="{71B7EA0D-9AE5-404B-8CAC-6ACA771DE436}" destId="{6009D635-ECA6-427D-8E03-48D69CE70086}" srcOrd="0" destOrd="0" presId="urn:microsoft.com/office/officeart/2005/8/layout/vList6"/>
    <dgm:cxn modelId="{81E30553-FF59-46D4-B460-7E40F416F900}" type="presParOf" srcId="{6009D635-ECA6-427D-8E03-48D69CE70086}" destId="{EB267E82-176F-401D-BB1C-8E93A8B1DE83}" srcOrd="0" destOrd="0" presId="urn:microsoft.com/office/officeart/2005/8/layout/vList6"/>
    <dgm:cxn modelId="{29606B94-7083-435A-836C-D8ADBE094306}" type="presParOf" srcId="{6009D635-ECA6-427D-8E03-48D69CE70086}" destId="{59B2FB59-1AE1-4679-A553-3DE48B8AB7B8}"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2706F0-E31B-466F-B27B-8D5BD22D99A9}" type="doc">
      <dgm:prSet loTypeId="urn:microsoft.com/office/officeart/2009/3/layout/SnapshotPictureList" loCatId="picture" qsTypeId="urn:microsoft.com/office/officeart/2005/8/quickstyle/simple1" qsCatId="simple" csTypeId="urn:microsoft.com/office/officeart/2005/8/colors/accent3_3" csCatId="accent3" phldr="1"/>
      <dgm:spPr/>
      <dgm:t>
        <a:bodyPr/>
        <a:lstStyle/>
        <a:p>
          <a:endParaRPr lang="en-US"/>
        </a:p>
      </dgm:t>
    </dgm:pt>
    <dgm:pt modelId="{F6241A80-AC57-4DD8-AA34-819DD0414D4F}">
      <dgm:prSet phldrT="[Text]"/>
      <dgm:spPr/>
      <dgm:t>
        <a:bodyPr/>
        <a:lstStyle/>
        <a:p>
          <a:r>
            <a:rPr lang="en-US" dirty="0" smtClean="0"/>
            <a:t>Virtual and Telehealth Services</a:t>
          </a:r>
          <a:endParaRPr lang="en-US" dirty="0"/>
        </a:p>
      </dgm:t>
    </dgm:pt>
    <dgm:pt modelId="{2F110BBA-30F4-4A29-8F84-83F40D729051}" type="sibTrans" cxnId="{458132B8-3F83-4C0D-A6FF-D1DE81831EA6}">
      <dgm:prSet/>
      <dgm:spPr/>
      <dgm:t>
        <a:bodyPr/>
        <a:lstStyle/>
        <a:p>
          <a:endParaRPr lang="en-US"/>
        </a:p>
      </dgm:t>
    </dgm:pt>
    <dgm:pt modelId="{70C37F8F-3975-4788-ADBC-2C875355662C}" type="parTrans" cxnId="{458132B8-3F83-4C0D-A6FF-D1DE81831EA6}">
      <dgm:prSet/>
      <dgm:spPr/>
      <dgm:t>
        <a:bodyPr/>
        <a:lstStyle/>
        <a:p>
          <a:endParaRPr lang="en-US"/>
        </a:p>
      </dgm:t>
    </dgm:pt>
    <dgm:pt modelId="{9A01EEAF-AE31-4D11-B0F0-34AB8B09D1BD}" type="pres">
      <dgm:prSet presAssocID="{752706F0-E31B-466F-B27B-8D5BD22D99A9}" presName="Name0" presStyleCnt="0">
        <dgm:presLayoutVars>
          <dgm:chMax/>
          <dgm:chPref/>
          <dgm:dir/>
          <dgm:animLvl val="lvl"/>
        </dgm:presLayoutVars>
      </dgm:prSet>
      <dgm:spPr/>
      <dgm:t>
        <a:bodyPr/>
        <a:lstStyle/>
        <a:p>
          <a:endParaRPr lang="en-US"/>
        </a:p>
      </dgm:t>
    </dgm:pt>
    <dgm:pt modelId="{1FEC2EEC-29B1-40D5-94A9-4AA052A4B9F8}" type="pres">
      <dgm:prSet presAssocID="{F6241A80-AC57-4DD8-AA34-819DD0414D4F}" presName="composite" presStyleCnt="0"/>
      <dgm:spPr/>
    </dgm:pt>
    <dgm:pt modelId="{449F3CCF-3FF9-4B7E-B3F7-E3ED49C52D4F}" type="pres">
      <dgm:prSet presAssocID="{F6241A80-AC57-4DD8-AA34-819DD0414D4F}" presName="ParentAccentShape" presStyleLbl="trBgShp" presStyleIdx="0" presStyleCnt="1"/>
      <dgm:spPr/>
    </dgm:pt>
    <dgm:pt modelId="{51EAE8C0-CD23-42E9-8FBC-0C93FC0A9365}" type="pres">
      <dgm:prSet presAssocID="{F6241A80-AC57-4DD8-AA34-819DD0414D4F}" presName="ParentText" presStyleLbl="revTx" presStyleIdx="0" presStyleCnt="2">
        <dgm:presLayoutVars>
          <dgm:chMax val="1"/>
          <dgm:chPref val="1"/>
          <dgm:bulletEnabled val="1"/>
        </dgm:presLayoutVars>
      </dgm:prSet>
      <dgm:spPr/>
      <dgm:t>
        <a:bodyPr/>
        <a:lstStyle/>
        <a:p>
          <a:endParaRPr lang="en-US"/>
        </a:p>
      </dgm:t>
    </dgm:pt>
    <dgm:pt modelId="{EDED644A-5620-4746-9D6A-25A072B87448}" type="pres">
      <dgm:prSet presAssocID="{F6241A80-AC57-4DD8-AA34-819DD0414D4F}" presName="ChildText" presStyleLbl="revTx" presStyleIdx="1" presStyleCnt="2">
        <dgm:presLayoutVars>
          <dgm:chMax val="0"/>
          <dgm:chPref val="0"/>
        </dgm:presLayoutVars>
      </dgm:prSet>
      <dgm:spPr/>
      <dgm:t>
        <a:bodyPr/>
        <a:lstStyle/>
        <a:p>
          <a:endParaRPr lang="en-US"/>
        </a:p>
      </dgm:t>
    </dgm:pt>
    <dgm:pt modelId="{5C1B7A3F-69C8-4EE6-BCB4-CDC298785895}" type="pres">
      <dgm:prSet presAssocID="{F6241A80-AC57-4DD8-AA34-819DD0414D4F}" presName="ChildAccentShape" presStyleLbl="trBgShp" presStyleIdx="0" presStyleCnt="1"/>
      <dgm:spPr/>
    </dgm:pt>
    <dgm:pt modelId="{6982305D-7D36-4048-8F4B-3E2E1F27ED40}" type="pres">
      <dgm:prSet presAssocID="{F6241A80-AC57-4DD8-AA34-819DD0414D4F}" presName="Image" presStyleLbl="alignImgPlace1" presStyleIdx="0" presStyleCnt="1" custLinFactNeighborX="1535"/>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Lst>
  <dgm:cxnLst>
    <dgm:cxn modelId="{33EE980D-5F49-475E-8776-68DA95C43552}" type="presOf" srcId="{F6241A80-AC57-4DD8-AA34-819DD0414D4F}" destId="{51EAE8C0-CD23-42E9-8FBC-0C93FC0A9365}" srcOrd="0" destOrd="0" presId="urn:microsoft.com/office/officeart/2009/3/layout/SnapshotPictureList"/>
    <dgm:cxn modelId="{AF24A83E-5D7C-4B09-B80F-A3546C22B031}" type="presOf" srcId="{752706F0-E31B-466F-B27B-8D5BD22D99A9}" destId="{9A01EEAF-AE31-4D11-B0F0-34AB8B09D1BD}" srcOrd="0" destOrd="0" presId="urn:microsoft.com/office/officeart/2009/3/layout/SnapshotPictureList"/>
    <dgm:cxn modelId="{458132B8-3F83-4C0D-A6FF-D1DE81831EA6}" srcId="{752706F0-E31B-466F-B27B-8D5BD22D99A9}" destId="{F6241A80-AC57-4DD8-AA34-819DD0414D4F}" srcOrd="0" destOrd="0" parTransId="{70C37F8F-3975-4788-ADBC-2C875355662C}" sibTransId="{2F110BBA-30F4-4A29-8F84-83F40D729051}"/>
    <dgm:cxn modelId="{2312D96D-3E85-4E7C-9431-A1559083671F}" type="presParOf" srcId="{9A01EEAF-AE31-4D11-B0F0-34AB8B09D1BD}" destId="{1FEC2EEC-29B1-40D5-94A9-4AA052A4B9F8}" srcOrd="0" destOrd="0" presId="urn:microsoft.com/office/officeart/2009/3/layout/SnapshotPictureList"/>
    <dgm:cxn modelId="{59787C3C-7AA4-4E40-A311-320CF376271D}" type="presParOf" srcId="{1FEC2EEC-29B1-40D5-94A9-4AA052A4B9F8}" destId="{449F3CCF-3FF9-4B7E-B3F7-E3ED49C52D4F}" srcOrd="0" destOrd="0" presId="urn:microsoft.com/office/officeart/2009/3/layout/SnapshotPictureList"/>
    <dgm:cxn modelId="{B786553A-6898-4256-A42F-87C89FE63289}" type="presParOf" srcId="{1FEC2EEC-29B1-40D5-94A9-4AA052A4B9F8}" destId="{51EAE8C0-CD23-42E9-8FBC-0C93FC0A9365}" srcOrd="1" destOrd="0" presId="urn:microsoft.com/office/officeart/2009/3/layout/SnapshotPictureList"/>
    <dgm:cxn modelId="{6892180B-688E-4427-9A1F-9B6A337FDB60}" type="presParOf" srcId="{1FEC2EEC-29B1-40D5-94A9-4AA052A4B9F8}" destId="{EDED644A-5620-4746-9D6A-25A072B87448}" srcOrd="2" destOrd="0" presId="urn:microsoft.com/office/officeart/2009/3/layout/SnapshotPictureList"/>
    <dgm:cxn modelId="{CA439455-075E-489B-837C-83839E039874}" type="presParOf" srcId="{1FEC2EEC-29B1-40D5-94A9-4AA052A4B9F8}" destId="{5C1B7A3F-69C8-4EE6-BCB4-CDC298785895}" srcOrd="3" destOrd="0" presId="urn:microsoft.com/office/officeart/2009/3/layout/SnapshotPictureList"/>
    <dgm:cxn modelId="{4FB8065C-C8F5-4961-A477-363FC94162B4}" type="presParOf" srcId="{1FEC2EEC-29B1-40D5-94A9-4AA052A4B9F8}" destId="{6982305D-7D36-4048-8F4B-3E2E1F27ED40}"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5A7ABE-59B0-4476-A264-10B5F31D165A}" type="doc">
      <dgm:prSet loTypeId="urn:microsoft.com/office/officeart/2011/layout/CircleProcess" loCatId="process" qsTypeId="urn:microsoft.com/office/officeart/2005/8/quickstyle/simple1" qsCatId="simple" csTypeId="urn:microsoft.com/office/officeart/2005/8/colors/colorful2" csCatId="colorful" phldr="1"/>
      <dgm:spPr/>
      <dgm:t>
        <a:bodyPr/>
        <a:lstStyle/>
        <a:p>
          <a:endParaRPr lang="en-US"/>
        </a:p>
      </dgm:t>
    </dgm:pt>
    <dgm:pt modelId="{71C38267-4B2D-460B-AF4E-AAC01C316978}">
      <dgm:prSet phldrT="[Text]"/>
      <dgm:spPr/>
      <dgm:t>
        <a:bodyPr/>
        <a:lstStyle/>
        <a:p>
          <a:r>
            <a:rPr lang="en-US" dirty="0" smtClean="0"/>
            <a:t>Precertification</a:t>
          </a:r>
          <a:endParaRPr lang="en-US" dirty="0"/>
        </a:p>
      </dgm:t>
    </dgm:pt>
    <dgm:pt modelId="{BA22BB7D-A32D-4B24-B8D7-5356C3E8762D}" type="parTrans" cxnId="{FB775C74-A31B-42C7-AF7F-893D0FD82E45}">
      <dgm:prSet/>
      <dgm:spPr/>
      <dgm:t>
        <a:bodyPr/>
        <a:lstStyle/>
        <a:p>
          <a:endParaRPr lang="en-US"/>
        </a:p>
      </dgm:t>
    </dgm:pt>
    <dgm:pt modelId="{60648D42-3471-4DD1-A207-95EEC11F1EBB}" type="sibTrans" cxnId="{FB775C74-A31B-42C7-AF7F-893D0FD82E45}">
      <dgm:prSet/>
      <dgm:spPr/>
      <dgm:t>
        <a:bodyPr/>
        <a:lstStyle/>
        <a:p>
          <a:endParaRPr lang="en-US"/>
        </a:p>
      </dgm:t>
    </dgm:pt>
    <dgm:pt modelId="{2818911A-EF26-481D-AD55-B687665A1ACD}">
      <dgm:prSet phldrT="[Text]"/>
      <dgm:spPr/>
      <dgm:t>
        <a:bodyPr/>
        <a:lstStyle/>
        <a:p>
          <a:r>
            <a:rPr lang="en-US" dirty="0" smtClean="0"/>
            <a:t>Continued Stay Review</a:t>
          </a:r>
          <a:endParaRPr lang="en-US" dirty="0"/>
        </a:p>
      </dgm:t>
    </dgm:pt>
    <dgm:pt modelId="{0A377C87-4076-4736-B65C-9128609B9761}" type="parTrans" cxnId="{3926BD4D-EA98-42D9-BF63-538B56257D93}">
      <dgm:prSet/>
      <dgm:spPr/>
      <dgm:t>
        <a:bodyPr/>
        <a:lstStyle/>
        <a:p>
          <a:endParaRPr lang="en-US"/>
        </a:p>
      </dgm:t>
    </dgm:pt>
    <dgm:pt modelId="{B02FD9B4-C4AA-469D-97DD-A0736694D619}" type="sibTrans" cxnId="{3926BD4D-EA98-42D9-BF63-538B56257D93}">
      <dgm:prSet/>
      <dgm:spPr/>
      <dgm:t>
        <a:bodyPr/>
        <a:lstStyle/>
        <a:p>
          <a:endParaRPr lang="en-US"/>
        </a:p>
      </dgm:t>
    </dgm:pt>
    <dgm:pt modelId="{CF7201AE-5A4A-41B4-A787-30BD28A6E5A7}">
      <dgm:prSet phldrT="[Text]"/>
      <dgm:spPr/>
      <dgm:t>
        <a:bodyPr/>
        <a:lstStyle/>
        <a:p>
          <a:r>
            <a:rPr lang="en-US" dirty="0" smtClean="0"/>
            <a:t>Requirements</a:t>
          </a:r>
          <a:endParaRPr lang="en-US" dirty="0"/>
        </a:p>
      </dgm:t>
    </dgm:pt>
    <dgm:pt modelId="{6EC41875-89A6-4AD5-B7CD-CEE6909EEB73}" type="parTrans" cxnId="{62E730BD-4A13-4EDB-9A9C-E8349DEC9365}">
      <dgm:prSet/>
      <dgm:spPr/>
      <dgm:t>
        <a:bodyPr/>
        <a:lstStyle/>
        <a:p>
          <a:endParaRPr lang="en-US"/>
        </a:p>
      </dgm:t>
    </dgm:pt>
    <dgm:pt modelId="{EC2945F5-FE19-406B-8AF2-588F78F024A7}" type="sibTrans" cxnId="{62E730BD-4A13-4EDB-9A9C-E8349DEC9365}">
      <dgm:prSet/>
      <dgm:spPr/>
      <dgm:t>
        <a:bodyPr/>
        <a:lstStyle/>
        <a:p>
          <a:endParaRPr lang="en-US"/>
        </a:p>
      </dgm:t>
    </dgm:pt>
    <dgm:pt modelId="{1907F7A2-44DF-4364-9067-EA964BD0C0A3}" type="pres">
      <dgm:prSet presAssocID="{D65A7ABE-59B0-4476-A264-10B5F31D165A}" presName="Name0" presStyleCnt="0">
        <dgm:presLayoutVars>
          <dgm:chMax val="11"/>
          <dgm:chPref val="11"/>
          <dgm:dir/>
          <dgm:resizeHandles/>
        </dgm:presLayoutVars>
      </dgm:prSet>
      <dgm:spPr/>
      <dgm:t>
        <a:bodyPr/>
        <a:lstStyle/>
        <a:p>
          <a:endParaRPr lang="en-US"/>
        </a:p>
      </dgm:t>
    </dgm:pt>
    <dgm:pt modelId="{EB39FB8F-13C8-4954-BD81-78F1E32F4353}" type="pres">
      <dgm:prSet presAssocID="{CF7201AE-5A4A-41B4-A787-30BD28A6E5A7}" presName="Accent3" presStyleCnt="0"/>
      <dgm:spPr/>
    </dgm:pt>
    <dgm:pt modelId="{73717B9B-E2C5-467D-B902-19E4C8C3C4D0}" type="pres">
      <dgm:prSet presAssocID="{CF7201AE-5A4A-41B4-A787-30BD28A6E5A7}" presName="Accent" presStyleLbl="node1" presStyleIdx="0" presStyleCnt="3"/>
      <dgm:spPr/>
    </dgm:pt>
    <dgm:pt modelId="{B3E79FCC-B08C-4C73-A20D-672D005103C8}" type="pres">
      <dgm:prSet presAssocID="{CF7201AE-5A4A-41B4-A787-30BD28A6E5A7}" presName="ParentBackground3" presStyleCnt="0"/>
      <dgm:spPr/>
    </dgm:pt>
    <dgm:pt modelId="{F410E40B-FE0A-4646-A369-43B2D6766789}" type="pres">
      <dgm:prSet presAssocID="{CF7201AE-5A4A-41B4-A787-30BD28A6E5A7}" presName="ParentBackground" presStyleLbl="fgAcc1" presStyleIdx="0" presStyleCnt="3"/>
      <dgm:spPr/>
      <dgm:t>
        <a:bodyPr/>
        <a:lstStyle/>
        <a:p>
          <a:endParaRPr lang="en-US"/>
        </a:p>
      </dgm:t>
    </dgm:pt>
    <dgm:pt modelId="{74D31FCF-FEF3-4C1F-AA09-0AC444CA6EF5}" type="pres">
      <dgm:prSet presAssocID="{CF7201AE-5A4A-41B4-A787-30BD28A6E5A7}" presName="Parent3" presStyleLbl="revTx" presStyleIdx="0" presStyleCnt="0">
        <dgm:presLayoutVars>
          <dgm:chMax val="1"/>
          <dgm:chPref val="1"/>
          <dgm:bulletEnabled val="1"/>
        </dgm:presLayoutVars>
      </dgm:prSet>
      <dgm:spPr/>
      <dgm:t>
        <a:bodyPr/>
        <a:lstStyle/>
        <a:p>
          <a:endParaRPr lang="en-US"/>
        </a:p>
      </dgm:t>
    </dgm:pt>
    <dgm:pt modelId="{7F7DE25E-AC03-4FAA-BCBB-97859CB1D7CB}" type="pres">
      <dgm:prSet presAssocID="{2818911A-EF26-481D-AD55-B687665A1ACD}" presName="Accent2" presStyleCnt="0"/>
      <dgm:spPr/>
    </dgm:pt>
    <dgm:pt modelId="{D36CAAB0-3FB2-478B-8C48-776B11AC7F17}" type="pres">
      <dgm:prSet presAssocID="{2818911A-EF26-481D-AD55-B687665A1ACD}" presName="Accent" presStyleLbl="node1" presStyleIdx="1" presStyleCnt="3"/>
      <dgm:spPr/>
    </dgm:pt>
    <dgm:pt modelId="{2E730378-B61F-4C4A-A5B0-0FD8992DD640}" type="pres">
      <dgm:prSet presAssocID="{2818911A-EF26-481D-AD55-B687665A1ACD}" presName="ParentBackground2" presStyleCnt="0"/>
      <dgm:spPr/>
    </dgm:pt>
    <dgm:pt modelId="{C76FFA79-FEBC-4330-AD01-7ACB873CECB5}" type="pres">
      <dgm:prSet presAssocID="{2818911A-EF26-481D-AD55-B687665A1ACD}" presName="ParentBackground" presStyleLbl="fgAcc1" presStyleIdx="1" presStyleCnt="3"/>
      <dgm:spPr/>
      <dgm:t>
        <a:bodyPr/>
        <a:lstStyle/>
        <a:p>
          <a:endParaRPr lang="en-US"/>
        </a:p>
      </dgm:t>
    </dgm:pt>
    <dgm:pt modelId="{077976B3-AEEB-420C-8031-3FFBFD0FA565}" type="pres">
      <dgm:prSet presAssocID="{2818911A-EF26-481D-AD55-B687665A1ACD}" presName="Parent2" presStyleLbl="revTx" presStyleIdx="0" presStyleCnt="0">
        <dgm:presLayoutVars>
          <dgm:chMax val="1"/>
          <dgm:chPref val="1"/>
          <dgm:bulletEnabled val="1"/>
        </dgm:presLayoutVars>
      </dgm:prSet>
      <dgm:spPr/>
      <dgm:t>
        <a:bodyPr/>
        <a:lstStyle/>
        <a:p>
          <a:endParaRPr lang="en-US"/>
        </a:p>
      </dgm:t>
    </dgm:pt>
    <dgm:pt modelId="{F1D093B2-2C75-4448-AE9F-276F605C0695}" type="pres">
      <dgm:prSet presAssocID="{71C38267-4B2D-460B-AF4E-AAC01C316978}" presName="Accent1" presStyleCnt="0"/>
      <dgm:spPr/>
    </dgm:pt>
    <dgm:pt modelId="{E5A4D284-1E11-4BA9-BBC2-1CB00D957F59}" type="pres">
      <dgm:prSet presAssocID="{71C38267-4B2D-460B-AF4E-AAC01C316978}" presName="Accent" presStyleLbl="node1" presStyleIdx="2" presStyleCnt="3"/>
      <dgm:spPr/>
    </dgm:pt>
    <dgm:pt modelId="{9CB6EE8A-4BE9-4490-9822-DE447DE85080}" type="pres">
      <dgm:prSet presAssocID="{71C38267-4B2D-460B-AF4E-AAC01C316978}" presName="ParentBackground1" presStyleCnt="0"/>
      <dgm:spPr/>
    </dgm:pt>
    <dgm:pt modelId="{60C26DE9-3EFF-4C40-8C3F-C4A547891F24}" type="pres">
      <dgm:prSet presAssocID="{71C38267-4B2D-460B-AF4E-AAC01C316978}" presName="ParentBackground" presStyleLbl="fgAcc1" presStyleIdx="2" presStyleCnt="3"/>
      <dgm:spPr/>
      <dgm:t>
        <a:bodyPr/>
        <a:lstStyle/>
        <a:p>
          <a:endParaRPr lang="en-US"/>
        </a:p>
      </dgm:t>
    </dgm:pt>
    <dgm:pt modelId="{9AD29A16-DFD9-440F-9587-37B0E7171652}" type="pres">
      <dgm:prSet presAssocID="{71C38267-4B2D-460B-AF4E-AAC01C316978}" presName="Parent1" presStyleLbl="revTx" presStyleIdx="0" presStyleCnt="0">
        <dgm:presLayoutVars>
          <dgm:chMax val="1"/>
          <dgm:chPref val="1"/>
          <dgm:bulletEnabled val="1"/>
        </dgm:presLayoutVars>
      </dgm:prSet>
      <dgm:spPr/>
      <dgm:t>
        <a:bodyPr/>
        <a:lstStyle/>
        <a:p>
          <a:endParaRPr lang="en-US"/>
        </a:p>
      </dgm:t>
    </dgm:pt>
  </dgm:ptLst>
  <dgm:cxnLst>
    <dgm:cxn modelId="{D959DF1F-6D77-448F-BA78-5A7345F18AFB}" type="presOf" srcId="{CF7201AE-5A4A-41B4-A787-30BD28A6E5A7}" destId="{74D31FCF-FEF3-4C1F-AA09-0AC444CA6EF5}" srcOrd="1" destOrd="0" presId="urn:microsoft.com/office/officeart/2011/layout/CircleProcess"/>
    <dgm:cxn modelId="{893B9CA4-101D-49D2-95A0-E7963ED40DCC}" type="presOf" srcId="{71C38267-4B2D-460B-AF4E-AAC01C316978}" destId="{60C26DE9-3EFF-4C40-8C3F-C4A547891F24}" srcOrd="0" destOrd="0" presId="urn:microsoft.com/office/officeart/2011/layout/CircleProcess"/>
    <dgm:cxn modelId="{E67A529E-A86D-462B-A290-DB9374D53D61}" type="presOf" srcId="{D65A7ABE-59B0-4476-A264-10B5F31D165A}" destId="{1907F7A2-44DF-4364-9067-EA964BD0C0A3}" srcOrd="0" destOrd="0" presId="urn:microsoft.com/office/officeart/2011/layout/CircleProcess"/>
    <dgm:cxn modelId="{3926BD4D-EA98-42D9-BF63-538B56257D93}" srcId="{D65A7ABE-59B0-4476-A264-10B5F31D165A}" destId="{2818911A-EF26-481D-AD55-B687665A1ACD}" srcOrd="1" destOrd="0" parTransId="{0A377C87-4076-4736-B65C-9128609B9761}" sibTransId="{B02FD9B4-C4AA-469D-97DD-A0736694D619}"/>
    <dgm:cxn modelId="{4859AB18-71B5-4D8A-9074-4E280A89EFA4}" type="presOf" srcId="{71C38267-4B2D-460B-AF4E-AAC01C316978}" destId="{9AD29A16-DFD9-440F-9587-37B0E7171652}" srcOrd="1" destOrd="0" presId="urn:microsoft.com/office/officeart/2011/layout/CircleProcess"/>
    <dgm:cxn modelId="{A90B0B4E-2E7E-4044-A590-38875895E7D9}" type="presOf" srcId="{CF7201AE-5A4A-41B4-A787-30BD28A6E5A7}" destId="{F410E40B-FE0A-4646-A369-43B2D6766789}" srcOrd="0" destOrd="0" presId="urn:microsoft.com/office/officeart/2011/layout/CircleProcess"/>
    <dgm:cxn modelId="{FB775C74-A31B-42C7-AF7F-893D0FD82E45}" srcId="{D65A7ABE-59B0-4476-A264-10B5F31D165A}" destId="{71C38267-4B2D-460B-AF4E-AAC01C316978}" srcOrd="0" destOrd="0" parTransId="{BA22BB7D-A32D-4B24-B8D7-5356C3E8762D}" sibTransId="{60648D42-3471-4DD1-A207-95EEC11F1EBB}"/>
    <dgm:cxn modelId="{7BD0502E-5055-439C-876B-F70BAE23CD5E}" type="presOf" srcId="{2818911A-EF26-481D-AD55-B687665A1ACD}" destId="{C76FFA79-FEBC-4330-AD01-7ACB873CECB5}" srcOrd="0" destOrd="0" presId="urn:microsoft.com/office/officeart/2011/layout/CircleProcess"/>
    <dgm:cxn modelId="{59C1B76C-0732-4482-A4A4-520643F035BF}" type="presOf" srcId="{2818911A-EF26-481D-AD55-B687665A1ACD}" destId="{077976B3-AEEB-420C-8031-3FFBFD0FA565}" srcOrd="1" destOrd="0" presId="urn:microsoft.com/office/officeart/2011/layout/CircleProcess"/>
    <dgm:cxn modelId="{62E730BD-4A13-4EDB-9A9C-E8349DEC9365}" srcId="{D65A7ABE-59B0-4476-A264-10B5F31D165A}" destId="{CF7201AE-5A4A-41B4-A787-30BD28A6E5A7}" srcOrd="2" destOrd="0" parTransId="{6EC41875-89A6-4AD5-B7CD-CEE6909EEB73}" sibTransId="{EC2945F5-FE19-406B-8AF2-588F78F024A7}"/>
    <dgm:cxn modelId="{CBABF0CF-FB88-46E1-815F-6CB1999198C4}" type="presParOf" srcId="{1907F7A2-44DF-4364-9067-EA964BD0C0A3}" destId="{EB39FB8F-13C8-4954-BD81-78F1E32F4353}" srcOrd="0" destOrd="0" presId="urn:microsoft.com/office/officeart/2011/layout/CircleProcess"/>
    <dgm:cxn modelId="{A9D96D74-8F14-4EB0-80E3-5C8DAC3BB068}" type="presParOf" srcId="{EB39FB8F-13C8-4954-BD81-78F1E32F4353}" destId="{73717B9B-E2C5-467D-B902-19E4C8C3C4D0}" srcOrd="0" destOrd="0" presId="urn:microsoft.com/office/officeart/2011/layout/CircleProcess"/>
    <dgm:cxn modelId="{7C277CC3-94E9-4E28-A2A8-C88C26030851}" type="presParOf" srcId="{1907F7A2-44DF-4364-9067-EA964BD0C0A3}" destId="{B3E79FCC-B08C-4C73-A20D-672D005103C8}" srcOrd="1" destOrd="0" presId="urn:microsoft.com/office/officeart/2011/layout/CircleProcess"/>
    <dgm:cxn modelId="{3D5B397B-428A-4F5D-BB48-25862457C9AC}" type="presParOf" srcId="{B3E79FCC-B08C-4C73-A20D-672D005103C8}" destId="{F410E40B-FE0A-4646-A369-43B2D6766789}" srcOrd="0" destOrd="0" presId="urn:microsoft.com/office/officeart/2011/layout/CircleProcess"/>
    <dgm:cxn modelId="{01EA37BE-5C89-4B1B-8423-F0AC49D011AB}" type="presParOf" srcId="{1907F7A2-44DF-4364-9067-EA964BD0C0A3}" destId="{74D31FCF-FEF3-4C1F-AA09-0AC444CA6EF5}" srcOrd="2" destOrd="0" presId="urn:microsoft.com/office/officeart/2011/layout/CircleProcess"/>
    <dgm:cxn modelId="{D86C7480-21D0-4D52-850D-AC687EEEFED3}" type="presParOf" srcId="{1907F7A2-44DF-4364-9067-EA964BD0C0A3}" destId="{7F7DE25E-AC03-4FAA-BCBB-97859CB1D7CB}" srcOrd="3" destOrd="0" presId="urn:microsoft.com/office/officeart/2011/layout/CircleProcess"/>
    <dgm:cxn modelId="{877B060E-9E8D-4F31-B1E7-49BD16932652}" type="presParOf" srcId="{7F7DE25E-AC03-4FAA-BCBB-97859CB1D7CB}" destId="{D36CAAB0-3FB2-478B-8C48-776B11AC7F17}" srcOrd="0" destOrd="0" presId="urn:microsoft.com/office/officeart/2011/layout/CircleProcess"/>
    <dgm:cxn modelId="{6F25BB3F-6E3C-4A67-BC98-F70D1519CDAA}" type="presParOf" srcId="{1907F7A2-44DF-4364-9067-EA964BD0C0A3}" destId="{2E730378-B61F-4C4A-A5B0-0FD8992DD640}" srcOrd="4" destOrd="0" presId="urn:microsoft.com/office/officeart/2011/layout/CircleProcess"/>
    <dgm:cxn modelId="{DC6E00EC-2CC3-4146-9147-48683C6C0B80}" type="presParOf" srcId="{2E730378-B61F-4C4A-A5B0-0FD8992DD640}" destId="{C76FFA79-FEBC-4330-AD01-7ACB873CECB5}" srcOrd="0" destOrd="0" presId="urn:microsoft.com/office/officeart/2011/layout/CircleProcess"/>
    <dgm:cxn modelId="{B9A07B8A-ED79-4F73-B563-237FC2E809A4}" type="presParOf" srcId="{1907F7A2-44DF-4364-9067-EA964BD0C0A3}" destId="{077976B3-AEEB-420C-8031-3FFBFD0FA565}" srcOrd="5" destOrd="0" presId="urn:microsoft.com/office/officeart/2011/layout/CircleProcess"/>
    <dgm:cxn modelId="{D49180F4-DD3C-45E8-A64F-071D8FEFF1D5}" type="presParOf" srcId="{1907F7A2-44DF-4364-9067-EA964BD0C0A3}" destId="{F1D093B2-2C75-4448-AE9F-276F605C0695}" srcOrd="6" destOrd="0" presId="urn:microsoft.com/office/officeart/2011/layout/CircleProcess"/>
    <dgm:cxn modelId="{0F74D82D-49F4-4C3A-BC02-26D5389A2432}" type="presParOf" srcId="{F1D093B2-2C75-4448-AE9F-276F605C0695}" destId="{E5A4D284-1E11-4BA9-BBC2-1CB00D957F59}" srcOrd="0" destOrd="0" presId="urn:microsoft.com/office/officeart/2011/layout/CircleProcess"/>
    <dgm:cxn modelId="{2BE932D6-23D4-4E19-9035-F7E781C7B59C}" type="presParOf" srcId="{1907F7A2-44DF-4364-9067-EA964BD0C0A3}" destId="{9CB6EE8A-4BE9-4490-9822-DE447DE85080}" srcOrd="7" destOrd="0" presId="urn:microsoft.com/office/officeart/2011/layout/CircleProcess"/>
    <dgm:cxn modelId="{A981FA4E-AC03-4021-9194-45DCE58076C1}" type="presParOf" srcId="{9CB6EE8A-4BE9-4490-9822-DE447DE85080}" destId="{60C26DE9-3EFF-4C40-8C3F-C4A547891F24}" srcOrd="0" destOrd="0" presId="urn:microsoft.com/office/officeart/2011/layout/CircleProcess"/>
    <dgm:cxn modelId="{2D48F83F-68D0-4072-B19C-537C53A05F41}" type="presParOf" srcId="{1907F7A2-44DF-4364-9067-EA964BD0C0A3}" destId="{9AD29A16-DFD9-440F-9587-37B0E7171652}"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EE4B65-6C0C-4BF8-B26D-048D434808D1}"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E496E1C9-D846-4BDF-86B6-0A5115CF64CB}">
      <dgm:prSet phldrT="[Text]"/>
      <dgm:spPr/>
      <dgm:t>
        <a:bodyPr/>
        <a:lstStyle/>
        <a:p>
          <a:r>
            <a:rPr lang="en-US" b="1" dirty="0" smtClean="0">
              <a:latin typeface="Arial Narrow" panose="020B0606020202030204" pitchFamily="34" charset="0"/>
            </a:rPr>
            <a:t>Patient Transfers to LTAC and Rehabilitation Hospitals</a:t>
          </a:r>
          <a:endParaRPr lang="en-US" b="1" dirty="0">
            <a:latin typeface="Arial Narrow" panose="020B0606020202030204" pitchFamily="34" charset="0"/>
          </a:endParaRPr>
        </a:p>
      </dgm:t>
    </dgm:pt>
    <dgm:pt modelId="{23BE5A60-F2A9-4385-B4CE-9A4093A45329}" type="parTrans" cxnId="{12234E65-C52C-43BF-9ADA-9F6BA69CEC4C}">
      <dgm:prSet/>
      <dgm:spPr/>
      <dgm:t>
        <a:bodyPr/>
        <a:lstStyle/>
        <a:p>
          <a:endParaRPr lang="en-US"/>
        </a:p>
      </dgm:t>
    </dgm:pt>
    <dgm:pt modelId="{64B0DEBB-30FF-4618-AE94-34DA6EAA10A7}" type="sibTrans" cxnId="{12234E65-C52C-43BF-9ADA-9F6BA69CEC4C}">
      <dgm:prSet/>
      <dgm:spPr/>
      <dgm:t>
        <a:bodyPr/>
        <a:lstStyle/>
        <a:p>
          <a:endParaRPr lang="en-US"/>
        </a:p>
      </dgm:t>
    </dgm:pt>
    <dgm:pt modelId="{EA72F1D7-273E-44D5-82C7-92121F5110A9}" type="pres">
      <dgm:prSet presAssocID="{CAEE4B65-6C0C-4BF8-B26D-048D434808D1}" presName="Name0" presStyleCnt="0">
        <dgm:presLayoutVars>
          <dgm:chMax/>
          <dgm:chPref/>
          <dgm:dir/>
          <dgm:animLvl val="lvl"/>
        </dgm:presLayoutVars>
      </dgm:prSet>
      <dgm:spPr/>
      <dgm:t>
        <a:bodyPr/>
        <a:lstStyle/>
        <a:p>
          <a:endParaRPr lang="en-US"/>
        </a:p>
      </dgm:t>
    </dgm:pt>
    <dgm:pt modelId="{84BE13E1-1964-492F-AFE1-089C75E3D735}" type="pres">
      <dgm:prSet presAssocID="{E496E1C9-D846-4BDF-86B6-0A5115CF64CB}" presName="composite" presStyleCnt="0"/>
      <dgm:spPr/>
    </dgm:pt>
    <dgm:pt modelId="{DC502EFF-5FDB-4C37-9C53-105B47262315}" type="pres">
      <dgm:prSet presAssocID="{E496E1C9-D846-4BDF-86B6-0A5115CF64CB}" presName="ParentAccentShape" presStyleLbl="trBgShp" presStyleIdx="0" presStyleCnt="1"/>
      <dgm:spPr>
        <a:solidFill>
          <a:schemeClr val="accent5">
            <a:alpha val="40000"/>
          </a:schemeClr>
        </a:solidFill>
      </dgm:spPr>
    </dgm:pt>
    <dgm:pt modelId="{1E691C27-4104-4F6E-8857-332706CB7B6A}" type="pres">
      <dgm:prSet presAssocID="{E496E1C9-D846-4BDF-86B6-0A5115CF64CB}" presName="ParentText" presStyleLbl="revTx" presStyleIdx="0" presStyleCnt="2" custScaleX="108842" custScaleY="138863" custLinFactNeighborX="786" custLinFactNeighborY="5718">
        <dgm:presLayoutVars>
          <dgm:chMax val="1"/>
          <dgm:chPref val="1"/>
          <dgm:bulletEnabled val="1"/>
        </dgm:presLayoutVars>
      </dgm:prSet>
      <dgm:spPr/>
      <dgm:t>
        <a:bodyPr/>
        <a:lstStyle/>
        <a:p>
          <a:endParaRPr lang="en-US"/>
        </a:p>
      </dgm:t>
    </dgm:pt>
    <dgm:pt modelId="{E7F888F0-68A5-47EC-804E-1448298A30A3}" type="pres">
      <dgm:prSet presAssocID="{E496E1C9-D846-4BDF-86B6-0A5115CF64CB}" presName="ChildText" presStyleLbl="revTx" presStyleIdx="1" presStyleCnt="2">
        <dgm:presLayoutVars>
          <dgm:chMax val="0"/>
          <dgm:chPref val="0"/>
        </dgm:presLayoutVars>
      </dgm:prSet>
      <dgm:spPr/>
      <dgm:t>
        <a:bodyPr/>
        <a:lstStyle/>
        <a:p>
          <a:endParaRPr lang="en-US"/>
        </a:p>
      </dgm:t>
    </dgm:pt>
    <dgm:pt modelId="{82BD24D9-6ED7-47A1-A243-9ACE836DF4C3}" type="pres">
      <dgm:prSet presAssocID="{E496E1C9-D846-4BDF-86B6-0A5115CF64CB}" presName="ChildAccentShape" presStyleLbl="trBgShp" presStyleIdx="0" presStyleCnt="1"/>
      <dgm:spPr/>
    </dgm:pt>
    <dgm:pt modelId="{78C267E8-E9EC-4896-8D71-3B610A171BD0}" type="pres">
      <dgm:prSet presAssocID="{E496E1C9-D846-4BDF-86B6-0A5115CF64CB}" presName="Image" presStyleLbl="align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t>
        <a:bodyPr/>
        <a:lstStyle/>
        <a:p>
          <a:endParaRPr lang="en-US"/>
        </a:p>
      </dgm:t>
    </dgm:pt>
  </dgm:ptLst>
  <dgm:cxnLst>
    <dgm:cxn modelId="{F675C6F8-FB86-487F-BCBC-4CBEA5AEE7E9}" type="presOf" srcId="{CAEE4B65-6C0C-4BF8-B26D-048D434808D1}" destId="{EA72F1D7-273E-44D5-82C7-92121F5110A9}" srcOrd="0" destOrd="0" presId="urn:microsoft.com/office/officeart/2009/3/layout/SnapshotPictureList"/>
    <dgm:cxn modelId="{12234E65-C52C-43BF-9ADA-9F6BA69CEC4C}" srcId="{CAEE4B65-6C0C-4BF8-B26D-048D434808D1}" destId="{E496E1C9-D846-4BDF-86B6-0A5115CF64CB}" srcOrd="0" destOrd="0" parTransId="{23BE5A60-F2A9-4385-B4CE-9A4093A45329}" sibTransId="{64B0DEBB-30FF-4618-AE94-34DA6EAA10A7}"/>
    <dgm:cxn modelId="{4DC87F39-3E32-4585-A874-6C0E5CAB5F02}" type="presOf" srcId="{E496E1C9-D846-4BDF-86B6-0A5115CF64CB}" destId="{1E691C27-4104-4F6E-8857-332706CB7B6A}" srcOrd="0" destOrd="0" presId="urn:microsoft.com/office/officeart/2009/3/layout/SnapshotPictureList"/>
    <dgm:cxn modelId="{87051175-0775-4DBE-9F12-D1EF51144174}" type="presParOf" srcId="{EA72F1D7-273E-44D5-82C7-92121F5110A9}" destId="{84BE13E1-1964-492F-AFE1-089C75E3D735}" srcOrd="0" destOrd="0" presId="urn:microsoft.com/office/officeart/2009/3/layout/SnapshotPictureList"/>
    <dgm:cxn modelId="{69FB1257-5CBA-4313-88FB-36ACCF0D87F2}" type="presParOf" srcId="{84BE13E1-1964-492F-AFE1-089C75E3D735}" destId="{DC502EFF-5FDB-4C37-9C53-105B47262315}" srcOrd="0" destOrd="0" presId="urn:microsoft.com/office/officeart/2009/3/layout/SnapshotPictureList"/>
    <dgm:cxn modelId="{09A99DA8-C6E1-4299-A84A-4D21BB0B5373}" type="presParOf" srcId="{84BE13E1-1964-492F-AFE1-089C75E3D735}" destId="{1E691C27-4104-4F6E-8857-332706CB7B6A}" srcOrd="1" destOrd="0" presId="urn:microsoft.com/office/officeart/2009/3/layout/SnapshotPictureList"/>
    <dgm:cxn modelId="{BFC74C11-B256-4B6D-83D5-8A40AAC81210}" type="presParOf" srcId="{84BE13E1-1964-492F-AFE1-089C75E3D735}" destId="{E7F888F0-68A5-47EC-804E-1448298A30A3}" srcOrd="2" destOrd="0" presId="urn:microsoft.com/office/officeart/2009/3/layout/SnapshotPictureList"/>
    <dgm:cxn modelId="{92F0C9FD-EB78-4834-BFC9-990F318ACE84}" type="presParOf" srcId="{84BE13E1-1964-492F-AFE1-089C75E3D735}" destId="{82BD24D9-6ED7-47A1-A243-9ACE836DF4C3}" srcOrd="3" destOrd="0" presId="urn:microsoft.com/office/officeart/2009/3/layout/SnapshotPictureList"/>
    <dgm:cxn modelId="{773AF066-9FCB-4729-ACB2-6D811D5616A4}" type="presParOf" srcId="{84BE13E1-1964-492F-AFE1-089C75E3D735}" destId="{78C267E8-E9EC-4896-8D71-3B610A171BD0}"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65A7ABE-59B0-4476-A264-10B5F31D165A}" type="doc">
      <dgm:prSet loTypeId="urn:microsoft.com/office/officeart/2011/layout/CircleProcess" loCatId="process" qsTypeId="urn:microsoft.com/office/officeart/2005/8/quickstyle/simple1" qsCatId="simple" csTypeId="urn:microsoft.com/office/officeart/2005/8/colors/colorful3" csCatId="colorful" phldr="1"/>
      <dgm:spPr/>
      <dgm:t>
        <a:bodyPr/>
        <a:lstStyle/>
        <a:p>
          <a:endParaRPr lang="en-US"/>
        </a:p>
      </dgm:t>
    </dgm:pt>
    <dgm:pt modelId="{71C38267-4B2D-460B-AF4E-AAC01C316978}">
      <dgm:prSet phldrT="[Text]"/>
      <dgm:spPr/>
      <dgm:t>
        <a:bodyPr/>
        <a:lstStyle/>
        <a:p>
          <a:r>
            <a:rPr lang="en-US" dirty="0" smtClean="0"/>
            <a:t>QBRP</a:t>
          </a:r>
          <a:endParaRPr lang="en-US" dirty="0"/>
        </a:p>
      </dgm:t>
    </dgm:pt>
    <dgm:pt modelId="{BA22BB7D-A32D-4B24-B8D7-5356C3E8762D}" type="parTrans" cxnId="{FB775C74-A31B-42C7-AF7F-893D0FD82E45}">
      <dgm:prSet/>
      <dgm:spPr/>
      <dgm:t>
        <a:bodyPr/>
        <a:lstStyle/>
        <a:p>
          <a:endParaRPr lang="en-US"/>
        </a:p>
      </dgm:t>
    </dgm:pt>
    <dgm:pt modelId="{60648D42-3471-4DD1-A207-95EEC11F1EBB}" type="sibTrans" cxnId="{FB775C74-A31B-42C7-AF7F-893D0FD82E45}">
      <dgm:prSet/>
      <dgm:spPr/>
      <dgm:t>
        <a:bodyPr/>
        <a:lstStyle/>
        <a:p>
          <a:endParaRPr lang="en-US"/>
        </a:p>
      </dgm:t>
    </dgm:pt>
    <dgm:pt modelId="{2818911A-EF26-481D-AD55-B687665A1ACD}">
      <dgm:prSet phldrT="[Text]"/>
      <dgm:spPr/>
      <dgm:t>
        <a:bodyPr/>
        <a:lstStyle/>
        <a:p>
          <a:r>
            <a:rPr lang="en-US" dirty="0" smtClean="0"/>
            <a:t>Reporting</a:t>
          </a:r>
          <a:endParaRPr lang="en-US" dirty="0"/>
        </a:p>
      </dgm:t>
    </dgm:pt>
    <dgm:pt modelId="{0A377C87-4076-4736-B65C-9128609B9761}" type="parTrans" cxnId="{3926BD4D-EA98-42D9-BF63-538B56257D93}">
      <dgm:prSet/>
      <dgm:spPr/>
      <dgm:t>
        <a:bodyPr/>
        <a:lstStyle/>
        <a:p>
          <a:endParaRPr lang="en-US"/>
        </a:p>
      </dgm:t>
    </dgm:pt>
    <dgm:pt modelId="{B02FD9B4-C4AA-469D-97DD-A0736694D619}" type="sibTrans" cxnId="{3926BD4D-EA98-42D9-BF63-538B56257D93}">
      <dgm:prSet/>
      <dgm:spPr/>
      <dgm:t>
        <a:bodyPr/>
        <a:lstStyle/>
        <a:p>
          <a:endParaRPr lang="en-US"/>
        </a:p>
      </dgm:t>
    </dgm:pt>
    <dgm:pt modelId="{CF7201AE-5A4A-41B4-A787-30BD28A6E5A7}">
      <dgm:prSet phldrT="[Text]"/>
      <dgm:spPr/>
      <dgm:t>
        <a:bodyPr/>
        <a:lstStyle/>
        <a:p>
          <a:r>
            <a:rPr lang="en-US" dirty="0" smtClean="0"/>
            <a:t>2021 Measure Changes</a:t>
          </a:r>
          <a:endParaRPr lang="en-US" dirty="0"/>
        </a:p>
      </dgm:t>
    </dgm:pt>
    <dgm:pt modelId="{6EC41875-89A6-4AD5-B7CD-CEE6909EEB73}" type="parTrans" cxnId="{62E730BD-4A13-4EDB-9A9C-E8349DEC9365}">
      <dgm:prSet/>
      <dgm:spPr/>
      <dgm:t>
        <a:bodyPr/>
        <a:lstStyle/>
        <a:p>
          <a:endParaRPr lang="en-US"/>
        </a:p>
      </dgm:t>
    </dgm:pt>
    <dgm:pt modelId="{EC2945F5-FE19-406B-8AF2-588F78F024A7}" type="sibTrans" cxnId="{62E730BD-4A13-4EDB-9A9C-E8349DEC9365}">
      <dgm:prSet/>
      <dgm:spPr/>
      <dgm:t>
        <a:bodyPr/>
        <a:lstStyle/>
        <a:p>
          <a:endParaRPr lang="en-US"/>
        </a:p>
      </dgm:t>
    </dgm:pt>
    <dgm:pt modelId="{1907F7A2-44DF-4364-9067-EA964BD0C0A3}" type="pres">
      <dgm:prSet presAssocID="{D65A7ABE-59B0-4476-A264-10B5F31D165A}" presName="Name0" presStyleCnt="0">
        <dgm:presLayoutVars>
          <dgm:chMax val="11"/>
          <dgm:chPref val="11"/>
          <dgm:dir/>
          <dgm:resizeHandles/>
        </dgm:presLayoutVars>
      </dgm:prSet>
      <dgm:spPr/>
      <dgm:t>
        <a:bodyPr/>
        <a:lstStyle/>
        <a:p>
          <a:endParaRPr lang="en-US"/>
        </a:p>
      </dgm:t>
    </dgm:pt>
    <dgm:pt modelId="{EB39FB8F-13C8-4954-BD81-78F1E32F4353}" type="pres">
      <dgm:prSet presAssocID="{CF7201AE-5A4A-41B4-A787-30BD28A6E5A7}" presName="Accent3" presStyleCnt="0"/>
      <dgm:spPr/>
    </dgm:pt>
    <dgm:pt modelId="{73717B9B-E2C5-467D-B902-19E4C8C3C4D0}" type="pres">
      <dgm:prSet presAssocID="{CF7201AE-5A4A-41B4-A787-30BD28A6E5A7}" presName="Accent" presStyleLbl="node1" presStyleIdx="0" presStyleCnt="3"/>
      <dgm:spPr/>
    </dgm:pt>
    <dgm:pt modelId="{B3E79FCC-B08C-4C73-A20D-672D005103C8}" type="pres">
      <dgm:prSet presAssocID="{CF7201AE-5A4A-41B4-A787-30BD28A6E5A7}" presName="ParentBackground3" presStyleCnt="0"/>
      <dgm:spPr/>
    </dgm:pt>
    <dgm:pt modelId="{F410E40B-FE0A-4646-A369-43B2D6766789}" type="pres">
      <dgm:prSet presAssocID="{CF7201AE-5A4A-41B4-A787-30BD28A6E5A7}" presName="ParentBackground" presStyleLbl="fgAcc1" presStyleIdx="0" presStyleCnt="3"/>
      <dgm:spPr/>
      <dgm:t>
        <a:bodyPr/>
        <a:lstStyle/>
        <a:p>
          <a:endParaRPr lang="en-US"/>
        </a:p>
      </dgm:t>
    </dgm:pt>
    <dgm:pt modelId="{74D31FCF-FEF3-4C1F-AA09-0AC444CA6EF5}" type="pres">
      <dgm:prSet presAssocID="{CF7201AE-5A4A-41B4-A787-30BD28A6E5A7}" presName="Parent3" presStyleLbl="revTx" presStyleIdx="0" presStyleCnt="0">
        <dgm:presLayoutVars>
          <dgm:chMax val="1"/>
          <dgm:chPref val="1"/>
          <dgm:bulletEnabled val="1"/>
        </dgm:presLayoutVars>
      </dgm:prSet>
      <dgm:spPr/>
      <dgm:t>
        <a:bodyPr/>
        <a:lstStyle/>
        <a:p>
          <a:endParaRPr lang="en-US"/>
        </a:p>
      </dgm:t>
    </dgm:pt>
    <dgm:pt modelId="{7F7DE25E-AC03-4FAA-BCBB-97859CB1D7CB}" type="pres">
      <dgm:prSet presAssocID="{2818911A-EF26-481D-AD55-B687665A1ACD}" presName="Accent2" presStyleCnt="0"/>
      <dgm:spPr/>
    </dgm:pt>
    <dgm:pt modelId="{D36CAAB0-3FB2-478B-8C48-776B11AC7F17}" type="pres">
      <dgm:prSet presAssocID="{2818911A-EF26-481D-AD55-B687665A1ACD}" presName="Accent" presStyleLbl="node1" presStyleIdx="1" presStyleCnt="3"/>
      <dgm:spPr/>
    </dgm:pt>
    <dgm:pt modelId="{2E730378-B61F-4C4A-A5B0-0FD8992DD640}" type="pres">
      <dgm:prSet presAssocID="{2818911A-EF26-481D-AD55-B687665A1ACD}" presName="ParentBackground2" presStyleCnt="0"/>
      <dgm:spPr/>
    </dgm:pt>
    <dgm:pt modelId="{C76FFA79-FEBC-4330-AD01-7ACB873CECB5}" type="pres">
      <dgm:prSet presAssocID="{2818911A-EF26-481D-AD55-B687665A1ACD}" presName="ParentBackground" presStyleLbl="fgAcc1" presStyleIdx="1" presStyleCnt="3"/>
      <dgm:spPr/>
      <dgm:t>
        <a:bodyPr/>
        <a:lstStyle/>
        <a:p>
          <a:endParaRPr lang="en-US"/>
        </a:p>
      </dgm:t>
    </dgm:pt>
    <dgm:pt modelId="{077976B3-AEEB-420C-8031-3FFBFD0FA565}" type="pres">
      <dgm:prSet presAssocID="{2818911A-EF26-481D-AD55-B687665A1ACD}" presName="Parent2" presStyleLbl="revTx" presStyleIdx="0" presStyleCnt="0">
        <dgm:presLayoutVars>
          <dgm:chMax val="1"/>
          <dgm:chPref val="1"/>
          <dgm:bulletEnabled val="1"/>
        </dgm:presLayoutVars>
      </dgm:prSet>
      <dgm:spPr/>
      <dgm:t>
        <a:bodyPr/>
        <a:lstStyle/>
        <a:p>
          <a:endParaRPr lang="en-US"/>
        </a:p>
      </dgm:t>
    </dgm:pt>
    <dgm:pt modelId="{F1D093B2-2C75-4448-AE9F-276F605C0695}" type="pres">
      <dgm:prSet presAssocID="{71C38267-4B2D-460B-AF4E-AAC01C316978}" presName="Accent1" presStyleCnt="0"/>
      <dgm:spPr/>
    </dgm:pt>
    <dgm:pt modelId="{E5A4D284-1E11-4BA9-BBC2-1CB00D957F59}" type="pres">
      <dgm:prSet presAssocID="{71C38267-4B2D-460B-AF4E-AAC01C316978}" presName="Accent" presStyleLbl="node1" presStyleIdx="2" presStyleCnt="3"/>
      <dgm:spPr/>
    </dgm:pt>
    <dgm:pt modelId="{9CB6EE8A-4BE9-4490-9822-DE447DE85080}" type="pres">
      <dgm:prSet presAssocID="{71C38267-4B2D-460B-AF4E-AAC01C316978}" presName="ParentBackground1" presStyleCnt="0"/>
      <dgm:spPr/>
    </dgm:pt>
    <dgm:pt modelId="{60C26DE9-3EFF-4C40-8C3F-C4A547891F24}" type="pres">
      <dgm:prSet presAssocID="{71C38267-4B2D-460B-AF4E-AAC01C316978}" presName="ParentBackground" presStyleLbl="fgAcc1" presStyleIdx="2" presStyleCnt="3"/>
      <dgm:spPr/>
      <dgm:t>
        <a:bodyPr/>
        <a:lstStyle/>
        <a:p>
          <a:endParaRPr lang="en-US"/>
        </a:p>
      </dgm:t>
    </dgm:pt>
    <dgm:pt modelId="{9AD29A16-DFD9-440F-9587-37B0E7171652}" type="pres">
      <dgm:prSet presAssocID="{71C38267-4B2D-460B-AF4E-AAC01C316978}" presName="Parent1" presStyleLbl="revTx" presStyleIdx="0" presStyleCnt="0">
        <dgm:presLayoutVars>
          <dgm:chMax val="1"/>
          <dgm:chPref val="1"/>
          <dgm:bulletEnabled val="1"/>
        </dgm:presLayoutVars>
      </dgm:prSet>
      <dgm:spPr/>
      <dgm:t>
        <a:bodyPr/>
        <a:lstStyle/>
        <a:p>
          <a:endParaRPr lang="en-US"/>
        </a:p>
      </dgm:t>
    </dgm:pt>
  </dgm:ptLst>
  <dgm:cxnLst>
    <dgm:cxn modelId="{D959DF1F-6D77-448F-BA78-5A7345F18AFB}" type="presOf" srcId="{CF7201AE-5A4A-41B4-A787-30BD28A6E5A7}" destId="{74D31FCF-FEF3-4C1F-AA09-0AC444CA6EF5}" srcOrd="1" destOrd="0" presId="urn:microsoft.com/office/officeart/2011/layout/CircleProcess"/>
    <dgm:cxn modelId="{893B9CA4-101D-49D2-95A0-E7963ED40DCC}" type="presOf" srcId="{71C38267-4B2D-460B-AF4E-AAC01C316978}" destId="{60C26DE9-3EFF-4C40-8C3F-C4A547891F24}" srcOrd="0" destOrd="0" presId="urn:microsoft.com/office/officeart/2011/layout/CircleProcess"/>
    <dgm:cxn modelId="{E67A529E-A86D-462B-A290-DB9374D53D61}" type="presOf" srcId="{D65A7ABE-59B0-4476-A264-10B5F31D165A}" destId="{1907F7A2-44DF-4364-9067-EA964BD0C0A3}" srcOrd="0" destOrd="0" presId="urn:microsoft.com/office/officeart/2011/layout/CircleProcess"/>
    <dgm:cxn modelId="{3926BD4D-EA98-42D9-BF63-538B56257D93}" srcId="{D65A7ABE-59B0-4476-A264-10B5F31D165A}" destId="{2818911A-EF26-481D-AD55-B687665A1ACD}" srcOrd="1" destOrd="0" parTransId="{0A377C87-4076-4736-B65C-9128609B9761}" sibTransId="{B02FD9B4-C4AA-469D-97DD-A0736694D619}"/>
    <dgm:cxn modelId="{4859AB18-71B5-4D8A-9074-4E280A89EFA4}" type="presOf" srcId="{71C38267-4B2D-460B-AF4E-AAC01C316978}" destId="{9AD29A16-DFD9-440F-9587-37B0E7171652}" srcOrd="1" destOrd="0" presId="urn:microsoft.com/office/officeart/2011/layout/CircleProcess"/>
    <dgm:cxn modelId="{A90B0B4E-2E7E-4044-A590-38875895E7D9}" type="presOf" srcId="{CF7201AE-5A4A-41B4-A787-30BD28A6E5A7}" destId="{F410E40B-FE0A-4646-A369-43B2D6766789}" srcOrd="0" destOrd="0" presId="urn:microsoft.com/office/officeart/2011/layout/CircleProcess"/>
    <dgm:cxn modelId="{FB775C74-A31B-42C7-AF7F-893D0FD82E45}" srcId="{D65A7ABE-59B0-4476-A264-10B5F31D165A}" destId="{71C38267-4B2D-460B-AF4E-AAC01C316978}" srcOrd="0" destOrd="0" parTransId="{BA22BB7D-A32D-4B24-B8D7-5356C3E8762D}" sibTransId="{60648D42-3471-4DD1-A207-95EEC11F1EBB}"/>
    <dgm:cxn modelId="{7BD0502E-5055-439C-876B-F70BAE23CD5E}" type="presOf" srcId="{2818911A-EF26-481D-AD55-B687665A1ACD}" destId="{C76FFA79-FEBC-4330-AD01-7ACB873CECB5}" srcOrd="0" destOrd="0" presId="urn:microsoft.com/office/officeart/2011/layout/CircleProcess"/>
    <dgm:cxn modelId="{59C1B76C-0732-4482-A4A4-520643F035BF}" type="presOf" srcId="{2818911A-EF26-481D-AD55-B687665A1ACD}" destId="{077976B3-AEEB-420C-8031-3FFBFD0FA565}" srcOrd="1" destOrd="0" presId="urn:microsoft.com/office/officeart/2011/layout/CircleProcess"/>
    <dgm:cxn modelId="{62E730BD-4A13-4EDB-9A9C-E8349DEC9365}" srcId="{D65A7ABE-59B0-4476-A264-10B5F31D165A}" destId="{CF7201AE-5A4A-41B4-A787-30BD28A6E5A7}" srcOrd="2" destOrd="0" parTransId="{6EC41875-89A6-4AD5-B7CD-CEE6909EEB73}" sibTransId="{EC2945F5-FE19-406B-8AF2-588F78F024A7}"/>
    <dgm:cxn modelId="{CBABF0CF-FB88-46E1-815F-6CB1999198C4}" type="presParOf" srcId="{1907F7A2-44DF-4364-9067-EA964BD0C0A3}" destId="{EB39FB8F-13C8-4954-BD81-78F1E32F4353}" srcOrd="0" destOrd="0" presId="urn:microsoft.com/office/officeart/2011/layout/CircleProcess"/>
    <dgm:cxn modelId="{A9D96D74-8F14-4EB0-80E3-5C8DAC3BB068}" type="presParOf" srcId="{EB39FB8F-13C8-4954-BD81-78F1E32F4353}" destId="{73717B9B-E2C5-467D-B902-19E4C8C3C4D0}" srcOrd="0" destOrd="0" presId="urn:microsoft.com/office/officeart/2011/layout/CircleProcess"/>
    <dgm:cxn modelId="{7C277CC3-94E9-4E28-A2A8-C88C26030851}" type="presParOf" srcId="{1907F7A2-44DF-4364-9067-EA964BD0C0A3}" destId="{B3E79FCC-B08C-4C73-A20D-672D005103C8}" srcOrd="1" destOrd="0" presId="urn:microsoft.com/office/officeart/2011/layout/CircleProcess"/>
    <dgm:cxn modelId="{3D5B397B-428A-4F5D-BB48-25862457C9AC}" type="presParOf" srcId="{B3E79FCC-B08C-4C73-A20D-672D005103C8}" destId="{F410E40B-FE0A-4646-A369-43B2D6766789}" srcOrd="0" destOrd="0" presId="urn:microsoft.com/office/officeart/2011/layout/CircleProcess"/>
    <dgm:cxn modelId="{01EA37BE-5C89-4B1B-8423-F0AC49D011AB}" type="presParOf" srcId="{1907F7A2-44DF-4364-9067-EA964BD0C0A3}" destId="{74D31FCF-FEF3-4C1F-AA09-0AC444CA6EF5}" srcOrd="2" destOrd="0" presId="urn:microsoft.com/office/officeart/2011/layout/CircleProcess"/>
    <dgm:cxn modelId="{D86C7480-21D0-4D52-850D-AC687EEEFED3}" type="presParOf" srcId="{1907F7A2-44DF-4364-9067-EA964BD0C0A3}" destId="{7F7DE25E-AC03-4FAA-BCBB-97859CB1D7CB}" srcOrd="3" destOrd="0" presId="urn:microsoft.com/office/officeart/2011/layout/CircleProcess"/>
    <dgm:cxn modelId="{877B060E-9E8D-4F31-B1E7-49BD16932652}" type="presParOf" srcId="{7F7DE25E-AC03-4FAA-BCBB-97859CB1D7CB}" destId="{D36CAAB0-3FB2-478B-8C48-776B11AC7F17}" srcOrd="0" destOrd="0" presId="urn:microsoft.com/office/officeart/2011/layout/CircleProcess"/>
    <dgm:cxn modelId="{6F25BB3F-6E3C-4A67-BC98-F70D1519CDAA}" type="presParOf" srcId="{1907F7A2-44DF-4364-9067-EA964BD0C0A3}" destId="{2E730378-B61F-4C4A-A5B0-0FD8992DD640}" srcOrd="4" destOrd="0" presId="urn:microsoft.com/office/officeart/2011/layout/CircleProcess"/>
    <dgm:cxn modelId="{DC6E00EC-2CC3-4146-9147-48683C6C0B80}" type="presParOf" srcId="{2E730378-B61F-4C4A-A5B0-0FD8992DD640}" destId="{C76FFA79-FEBC-4330-AD01-7ACB873CECB5}" srcOrd="0" destOrd="0" presId="urn:microsoft.com/office/officeart/2011/layout/CircleProcess"/>
    <dgm:cxn modelId="{B9A07B8A-ED79-4F73-B563-237FC2E809A4}" type="presParOf" srcId="{1907F7A2-44DF-4364-9067-EA964BD0C0A3}" destId="{077976B3-AEEB-420C-8031-3FFBFD0FA565}" srcOrd="5" destOrd="0" presId="urn:microsoft.com/office/officeart/2011/layout/CircleProcess"/>
    <dgm:cxn modelId="{D49180F4-DD3C-45E8-A64F-071D8FEFF1D5}" type="presParOf" srcId="{1907F7A2-44DF-4364-9067-EA964BD0C0A3}" destId="{F1D093B2-2C75-4448-AE9F-276F605C0695}" srcOrd="6" destOrd="0" presId="urn:microsoft.com/office/officeart/2011/layout/CircleProcess"/>
    <dgm:cxn modelId="{0F74D82D-49F4-4C3A-BC02-26D5389A2432}" type="presParOf" srcId="{F1D093B2-2C75-4448-AE9F-276F605C0695}" destId="{E5A4D284-1E11-4BA9-BBC2-1CB00D957F59}" srcOrd="0" destOrd="0" presId="urn:microsoft.com/office/officeart/2011/layout/CircleProcess"/>
    <dgm:cxn modelId="{2BE932D6-23D4-4E19-9035-F7E781C7B59C}" type="presParOf" srcId="{1907F7A2-44DF-4364-9067-EA964BD0C0A3}" destId="{9CB6EE8A-4BE9-4490-9822-DE447DE85080}" srcOrd="7" destOrd="0" presId="urn:microsoft.com/office/officeart/2011/layout/CircleProcess"/>
    <dgm:cxn modelId="{A981FA4E-AC03-4021-9194-45DCE58076C1}" type="presParOf" srcId="{9CB6EE8A-4BE9-4490-9822-DE447DE85080}" destId="{60C26DE9-3EFF-4C40-8C3F-C4A547891F24}" srcOrd="0" destOrd="0" presId="urn:microsoft.com/office/officeart/2011/layout/CircleProcess"/>
    <dgm:cxn modelId="{2D48F83F-68D0-4072-B19C-537C53A05F41}" type="presParOf" srcId="{1907F7A2-44DF-4364-9067-EA964BD0C0A3}" destId="{9AD29A16-DFD9-440F-9587-37B0E7171652}"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13E5F14-3433-4647-8B1E-CC1261DBC46F}"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34236C16-0146-45E5-80BF-2D4CEF7F0D12}">
      <dgm:prSet phldrT="[Text]"/>
      <dgm:spPr/>
      <dgm:t>
        <a:bodyPr/>
        <a:lstStyle/>
        <a:p>
          <a:pPr algn="r"/>
          <a:r>
            <a:rPr lang="en-US" dirty="0" smtClean="0"/>
            <a:t>What questions do you have?</a:t>
          </a:r>
          <a:endParaRPr lang="en-US" dirty="0"/>
        </a:p>
      </dgm:t>
    </dgm:pt>
    <dgm:pt modelId="{3386CD5C-6E03-4646-BF18-B2CD7D99AE51}" type="parTrans" cxnId="{1D561FA8-6F29-4850-8874-BEC328D58E8E}">
      <dgm:prSet/>
      <dgm:spPr/>
      <dgm:t>
        <a:bodyPr/>
        <a:lstStyle/>
        <a:p>
          <a:endParaRPr lang="en-US"/>
        </a:p>
      </dgm:t>
    </dgm:pt>
    <dgm:pt modelId="{3720FD7F-BD1F-4E7B-92DB-89909996ED0D}" type="sibTrans" cxnId="{1D561FA8-6F29-4850-8874-BEC328D58E8E}">
      <dgm:prSet/>
      <dgm:spPr/>
      <dgm:t>
        <a:bodyPr/>
        <a:lstStyle/>
        <a:p>
          <a:endParaRPr lang="en-US"/>
        </a:p>
      </dgm:t>
    </dgm:pt>
    <dgm:pt modelId="{FB815E37-1516-4384-81A6-954FBB549022}" type="pres">
      <dgm:prSet presAssocID="{713E5F14-3433-4647-8B1E-CC1261DBC46F}" presName="Name0" presStyleCnt="0">
        <dgm:presLayoutVars>
          <dgm:chMax/>
          <dgm:chPref/>
          <dgm:dir/>
          <dgm:animLvl val="lvl"/>
        </dgm:presLayoutVars>
      </dgm:prSet>
      <dgm:spPr/>
      <dgm:t>
        <a:bodyPr/>
        <a:lstStyle/>
        <a:p>
          <a:endParaRPr lang="en-US"/>
        </a:p>
      </dgm:t>
    </dgm:pt>
    <dgm:pt modelId="{E3C10974-1D79-4ADC-A823-581D9C32DC5A}" type="pres">
      <dgm:prSet presAssocID="{34236C16-0146-45E5-80BF-2D4CEF7F0D12}" presName="composite" presStyleCnt="0"/>
      <dgm:spPr/>
    </dgm:pt>
    <dgm:pt modelId="{08268268-4AC5-4269-8FCA-DA5F21752D68}" type="pres">
      <dgm:prSet presAssocID="{34236C16-0146-45E5-80BF-2D4CEF7F0D12}" presName="ParentAccentShape" presStyleLbl="trBgShp" presStyleIdx="0" presStyleCnt="1"/>
      <dgm:spPr>
        <a:solidFill>
          <a:srgbClr val="1563BF">
            <a:alpha val="40000"/>
          </a:srgbClr>
        </a:solidFill>
      </dgm:spPr>
    </dgm:pt>
    <dgm:pt modelId="{CCF1CD32-38B9-4BBF-9300-D870DEE35315}" type="pres">
      <dgm:prSet presAssocID="{34236C16-0146-45E5-80BF-2D4CEF7F0D12}" presName="ParentText" presStyleLbl="revTx" presStyleIdx="0" presStyleCnt="2">
        <dgm:presLayoutVars>
          <dgm:chMax val="1"/>
          <dgm:chPref val="1"/>
          <dgm:bulletEnabled val="1"/>
        </dgm:presLayoutVars>
      </dgm:prSet>
      <dgm:spPr/>
      <dgm:t>
        <a:bodyPr/>
        <a:lstStyle/>
        <a:p>
          <a:endParaRPr lang="en-US"/>
        </a:p>
      </dgm:t>
    </dgm:pt>
    <dgm:pt modelId="{9D99EB71-EBE3-4601-9B3D-CD1DAB8C0D2C}" type="pres">
      <dgm:prSet presAssocID="{34236C16-0146-45E5-80BF-2D4CEF7F0D12}" presName="ChildText" presStyleLbl="revTx" presStyleIdx="1" presStyleCnt="2">
        <dgm:presLayoutVars>
          <dgm:chMax val="0"/>
          <dgm:chPref val="0"/>
        </dgm:presLayoutVars>
      </dgm:prSet>
      <dgm:spPr/>
      <dgm:t>
        <a:bodyPr/>
        <a:lstStyle/>
        <a:p>
          <a:endParaRPr lang="en-US"/>
        </a:p>
      </dgm:t>
    </dgm:pt>
    <dgm:pt modelId="{6E471C71-EAE8-4B9E-99BE-98D54A73FA63}" type="pres">
      <dgm:prSet presAssocID="{34236C16-0146-45E5-80BF-2D4CEF7F0D12}" presName="ChildAccentShape" presStyleLbl="trBgShp" presStyleIdx="0" presStyleCnt="1"/>
      <dgm:spPr/>
    </dgm:pt>
    <dgm:pt modelId="{C36AB71D-80ED-48C5-AF2A-99262BA4E92D}" type="pres">
      <dgm:prSet presAssocID="{34236C16-0146-45E5-80BF-2D4CEF7F0D12}" presName="Image" presStyleLbl="alignImgPlace1" presStyleIdx="0" presStyleCnt="1" custLinFactNeighborX="1438" custLinFactNeighborY="293"/>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Lst>
  <dgm:cxnLst>
    <dgm:cxn modelId="{34227992-CC47-4429-8CDF-334ED5175933}" type="presOf" srcId="{34236C16-0146-45E5-80BF-2D4CEF7F0D12}" destId="{CCF1CD32-38B9-4BBF-9300-D870DEE35315}" srcOrd="0" destOrd="0" presId="urn:microsoft.com/office/officeart/2009/3/layout/SnapshotPictureList"/>
    <dgm:cxn modelId="{6496B384-42BE-4BA3-AEF9-F4989D6AB425}" type="presOf" srcId="{713E5F14-3433-4647-8B1E-CC1261DBC46F}" destId="{FB815E37-1516-4384-81A6-954FBB549022}" srcOrd="0" destOrd="0" presId="urn:microsoft.com/office/officeart/2009/3/layout/SnapshotPictureList"/>
    <dgm:cxn modelId="{1D561FA8-6F29-4850-8874-BEC328D58E8E}" srcId="{713E5F14-3433-4647-8B1E-CC1261DBC46F}" destId="{34236C16-0146-45E5-80BF-2D4CEF7F0D12}" srcOrd="0" destOrd="0" parTransId="{3386CD5C-6E03-4646-BF18-B2CD7D99AE51}" sibTransId="{3720FD7F-BD1F-4E7B-92DB-89909996ED0D}"/>
    <dgm:cxn modelId="{73CF7483-7DC1-4194-BB17-091E21DE9D90}" type="presParOf" srcId="{FB815E37-1516-4384-81A6-954FBB549022}" destId="{E3C10974-1D79-4ADC-A823-581D9C32DC5A}" srcOrd="0" destOrd="0" presId="urn:microsoft.com/office/officeart/2009/3/layout/SnapshotPictureList"/>
    <dgm:cxn modelId="{C81769EA-16A0-40E8-980D-C1D2DC223DBC}" type="presParOf" srcId="{E3C10974-1D79-4ADC-A823-581D9C32DC5A}" destId="{08268268-4AC5-4269-8FCA-DA5F21752D68}" srcOrd="0" destOrd="0" presId="urn:microsoft.com/office/officeart/2009/3/layout/SnapshotPictureList"/>
    <dgm:cxn modelId="{29815DFE-19B7-49C3-8E06-9011B6AF203F}" type="presParOf" srcId="{E3C10974-1D79-4ADC-A823-581D9C32DC5A}" destId="{CCF1CD32-38B9-4BBF-9300-D870DEE35315}" srcOrd="1" destOrd="0" presId="urn:microsoft.com/office/officeart/2009/3/layout/SnapshotPictureList"/>
    <dgm:cxn modelId="{134F31D8-F94F-456F-BD8B-6FAD6A067347}" type="presParOf" srcId="{E3C10974-1D79-4ADC-A823-581D9C32DC5A}" destId="{9D99EB71-EBE3-4601-9B3D-CD1DAB8C0D2C}" srcOrd="2" destOrd="0" presId="urn:microsoft.com/office/officeart/2009/3/layout/SnapshotPictureList"/>
    <dgm:cxn modelId="{5D36C7EB-AE8B-40F1-BBF2-5BD80F0BD995}" type="presParOf" srcId="{E3C10974-1D79-4ADC-A823-581D9C32DC5A}" destId="{6E471C71-EAE8-4B9E-99BE-98D54A73FA63}" srcOrd="3" destOrd="0" presId="urn:microsoft.com/office/officeart/2009/3/layout/SnapshotPictureList"/>
    <dgm:cxn modelId="{3D2319A4-012C-4D98-BC86-28EFF3A9C63F}" type="presParOf" srcId="{E3C10974-1D79-4ADC-A823-581D9C32DC5A}" destId="{C36AB71D-80ED-48C5-AF2A-99262BA4E92D}"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B8676-427A-4766-8C8C-C6FC429762D0}">
      <dsp:nvSpPr>
        <dsp:cNvPr id="0" name=""/>
        <dsp:cNvSpPr/>
      </dsp:nvSpPr>
      <dsp:spPr>
        <a:xfrm>
          <a:off x="2899517" y="0"/>
          <a:ext cx="2860813" cy="2861249"/>
        </a:xfrm>
        <a:prstGeom prst="circularArrow">
          <a:avLst>
            <a:gd name="adj1" fmla="val 10980"/>
            <a:gd name="adj2" fmla="val 1142322"/>
            <a:gd name="adj3" fmla="val 4500000"/>
            <a:gd name="adj4" fmla="val 10800000"/>
            <a:gd name="adj5" fmla="val 125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D6005F-5BB0-4E23-A043-34EAB40566CD}">
      <dsp:nvSpPr>
        <dsp:cNvPr id="0" name=""/>
        <dsp:cNvSpPr/>
      </dsp:nvSpPr>
      <dsp:spPr>
        <a:xfrm>
          <a:off x="3531851" y="748644"/>
          <a:ext cx="1589699" cy="794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Diagnosis Code U07.1</a:t>
          </a:r>
          <a:endParaRPr lang="en-US" sz="2300" kern="1200" dirty="0"/>
        </a:p>
      </dsp:txBody>
      <dsp:txXfrm>
        <a:off x="3531851" y="748644"/>
        <a:ext cx="1589699" cy="794659"/>
      </dsp:txXfrm>
    </dsp:sp>
    <dsp:sp modelId="{AF2DF2C4-516E-48FE-95DA-DDCF7DDBD8FF}">
      <dsp:nvSpPr>
        <dsp:cNvPr id="0" name=""/>
        <dsp:cNvSpPr/>
      </dsp:nvSpPr>
      <dsp:spPr>
        <a:xfrm>
          <a:off x="2104936" y="1643999"/>
          <a:ext cx="2860813" cy="2861249"/>
        </a:xfrm>
        <a:prstGeom prst="leftCircularArrow">
          <a:avLst>
            <a:gd name="adj1" fmla="val 10980"/>
            <a:gd name="adj2" fmla="val 1142322"/>
            <a:gd name="adj3" fmla="val 6300000"/>
            <a:gd name="adj4" fmla="val 18900000"/>
            <a:gd name="adj5" fmla="val 125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56922A-FCD7-4756-AEE9-3A904FB465A4}">
      <dsp:nvSpPr>
        <dsp:cNvPr id="0" name=""/>
        <dsp:cNvSpPr/>
      </dsp:nvSpPr>
      <dsp:spPr>
        <a:xfrm>
          <a:off x="2676985" y="2597616"/>
          <a:ext cx="1589699" cy="794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Front-End Rejection</a:t>
          </a:r>
          <a:endParaRPr lang="en-US" sz="2300" kern="1200" dirty="0"/>
        </a:p>
      </dsp:txBody>
      <dsp:txXfrm>
        <a:off x="2676985" y="2597616"/>
        <a:ext cx="1589699" cy="794659"/>
      </dsp:txXfrm>
    </dsp:sp>
    <dsp:sp modelId="{53720045-4602-4607-9B0A-2D4A7847637A}">
      <dsp:nvSpPr>
        <dsp:cNvPr id="0" name=""/>
        <dsp:cNvSpPr/>
      </dsp:nvSpPr>
      <dsp:spPr>
        <a:xfrm>
          <a:off x="3103132" y="3484732"/>
          <a:ext cx="2457882" cy="2458867"/>
        </a:xfrm>
        <a:prstGeom prst="blockArc">
          <a:avLst>
            <a:gd name="adj1" fmla="val 13500000"/>
            <a:gd name="adj2" fmla="val 10800000"/>
            <a:gd name="adj3" fmla="val 12740"/>
          </a:avLst>
        </a:prstGeom>
        <a:solidFill>
          <a:schemeClr val="accent2">
            <a:hueOff val="-16215461"/>
            <a:satOff val="11330"/>
            <a:lumOff val="-6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1F7FA9-4D77-4009-82FA-CEDA770332FA}">
      <dsp:nvSpPr>
        <dsp:cNvPr id="0" name=""/>
        <dsp:cNvSpPr/>
      </dsp:nvSpPr>
      <dsp:spPr>
        <a:xfrm>
          <a:off x="3535612" y="4342394"/>
          <a:ext cx="1589699" cy="794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Resolution</a:t>
          </a:r>
          <a:endParaRPr lang="en-US" sz="2300" kern="1200" dirty="0"/>
        </a:p>
      </dsp:txBody>
      <dsp:txXfrm>
        <a:off x="3535612" y="4342394"/>
        <a:ext cx="1589699" cy="7946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2FB59-1AE1-4679-A553-3DE48B8AB7B8}">
      <dsp:nvSpPr>
        <dsp:cNvPr id="0" name=""/>
        <dsp:cNvSpPr/>
      </dsp:nvSpPr>
      <dsp:spPr>
        <a:xfrm>
          <a:off x="2420146" y="609373"/>
          <a:ext cx="3829749" cy="1362114"/>
        </a:xfrm>
        <a:prstGeom prst="rightArrow">
          <a:avLst>
            <a:gd name="adj1" fmla="val 75000"/>
            <a:gd name="adj2" fmla="val 50000"/>
          </a:avLst>
        </a:prstGeom>
        <a:solidFill>
          <a:srgbClr val="96D506">
            <a:alpha val="43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Report COVID-19 Diagnosis in the primary position </a:t>
          </a:r>
          <a:endParaRPr lang="en-US" sz="2000" kern="1200" dirty="0"/>
        </a:p>
      </dsp:txBody>
      <dsp:txXfrm>
        <a:off x="2420146" y="779637"/>
        <a:ext cx="3318956" cy="1021586"/>
      </dsp:txXfrm>
    </dsp:sp>
    <dsp:sp modelId="{EB267E82-176F-401D-BB1C-8E93A8B1DE83}">
      <dsp:nvSpPr>
        <dsp:cNvPr id="0" name=""/>
        <dsp:cNvSpPr/>
      </dsp:nvSpPr>
      <dsp:spPr>
        <a:xfrm>
          <a:off x="0" y="0"/>
          <a:ext cx="2553166" cy="241359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n-US" sz="3400" kern="1200" dirty="0" smtClean="0"/>
            <a:t>Outpatient Claims</a:t>
          </a:r>
          <a:endParaRPr lang="en-US" sz="3400" kern="1200" dirty="0"/>
        </a:p>
      </dsp:txBody>
      <dsp:txXfrm>
        <a:off x="117822" y="117822"/>
        <a:ext cx="2317522" cy="21779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F3CCF-3FF9-4B7E-B3F7-E3ED49C52D4F}">
      <dsp:nvSpPr>
        <dsp:cNvPr id="0" name=""/>
        <dsp:cNvSpPr/>
      </dsp:nvSpPr>
      <dsp:spPr>
        <a:xfrm>
          <a:off x="198584" y="1074902"/>
          <a:ext cx="5164874" cy="3675382"/>
        </a:xfrm>
        <a:prstGeom prst="frame">
          <a:avLst>
            <a:gd name="adj1" fmla="val 5450"/>
          </a:avLst>
        </a:prstGeom>
        <a:solidFill>
          <a:schemeClr val="accent3">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82305D-7D36-4048-8F4B-3E2E1F27ED40}">
      <dsp:nvSpPr>
        <dsp:cNvPr id="0" name=""/>
        <dsp:cNvSpPr/>
      </dsp:nvSpPr>
      <dsp:spPr>
        <a:xfrm>
          <a:off x="76232" y="634515"/>
          <a:ext cx="4966289" cy="347659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EAE8C0-CD23-42E9-8FBC-0C93FC0A9365}">
      <dsp:nvSpPr>
        <dsp:cNvPr id="0" name=""/>
        <dsp:cNvSpPr/>
      </dsp:nvSpPr>
      <dsp:spPr>
        <a:xfrm>
          <a:off x="400507" y="4112340"/>
          <a:ext cx="4764366" cy="4362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80010" rIns="213360" bIns="80010" numCol="1" spcCol="1270" anchor="ctr" anchorCtr="0">
          <a:noAutofit/>
        </a:bodyPr>
        <a:lstStyle/>
        <a:p>
          <a:pPr lvl="0" algn="l" defTabSz="933450">
            <a:lnSpc>
              <a:spcPct val="90000"/>
            </a:lnSpc>
            <a:spcBef>
              <a:spcPct val="0"/>
            </a:spcBef>
            <a:spcAft>
              <a:spcPct val="35000"/>
            </a:spcAft>
          </a:pPr>
          <a:r>
            <a:rPr lang="en-US" sz="2100" kern="1200" dirty="0" smtClean="0"/>
            <a:t>Virtual and Telehealth Services</a:t>
          </a:r>
          <a:endParaRPr lang="en-US" sz="2100" kern="1200" dirty="0"/>
        </a:p>
      </dsp:txBody>
      <dsp:txXfrm>
        <a:off x="400507" y="4112340"/>
        <a:ext cx="4764366" cy="436271"/>
      </dsp:txXfrm>
    </dsp:sp>
    <dsp:sp modelId="{EDED644A-5620-4746-9D6A-25A072B87448}">
      <dsp:nvSpPr>
        <dsp:cNvPr id="0" name=""/>
        <dsp:cNvSpPr/>
      </dsp:nvSpPr>
      <dsp:spPr>
        <a:xfrm>
          <a:off x="5573725" y="1074902"/>
          <a:ext cx="2361323" cy="3675382"/>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17B9B-E2C5-467D-B902-19E4C8C3C4D0}">
      <dsp:nvSpPr>
        <dsp:cNvPr id="0" name=""/>
        <dsp:cNvSpPr/>
      </dsp:nvSpPr>
      <dsp:spPr>
        <a:xfrm>
          <a:off x="6339940" y="1048999"/>
          <a:ext cx="2778774" cy="277928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10E40B-FE0A-4646-A369-43B2D6766789}">
      <dsp:nvSpPr>
        <dsp:cNvPr id="0" name=""/>
        <dsp:cNvSpPr/>
      </dsp:nvSpPr>
      <dsp:spPr>
        <a:xfrm>
          <a:off x="6432204" y="1141658"/>
          <a:ext cx="2594246" cy="2593969"/>
        </a:xfrm>
        <a:prstGeom prst="ellips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Requirements</a:t>
          </a:r>
          <a:endParaRPr lang="en-US" sz="2100" kern="1200" dirty="0"/>
        </a:p>
      </dsp:txBody>
      <dsp:txXfrm>
        <a:off x="6803069" y="1512295"/>
        <a:ext cx="1852516" cy="1852696"/>
      </dsp:txXfrm>
    </dsp:sp>
    <dsp:sp modelId="{D36CAAB0-3FB2-478B-8C48-776B11AC7F17}">
      <dsp:nvSpPr>
        <dsp:cNvPr id="0" name=""/>
        <dsp:cNvSpPr/>
      </dsp:nvSpPr>
      <dsp:spPr>
        <a:xfrm rot="2700000">
          <a:off x="3471344" y="1052359"/>
          <a:ext cx="2772081" cy="2772081"/>
        </a:xfrm>
        <a:prstGeom prst="teardrop">
          <a:avLst>
            <a:gd name="adj" fmla="val 100000"/>
          </a:avLst>
        </a:prstGeom>
        <a:solidFill>
          <a:schemeClr val="accent2">
            <a:hueOff val="-8107731"/>
            <a:satOff val="5665"/>
            <a:lumOff val="-31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6FFA79-FEBC-4330-AD01-7ACB873CECB5}">
      <dsp:nvSpPr>
        <dsp:cNvPr id="0" name=""/>
        <dsp:cNvSpPr/>
      </dsp:nvSpPr>
      <dsp:spPr>
        <a:xfrm>
          <a:off x="3560262" y="1141658"/>
          <a:ext cx="2594246" cy="2593969"/>
        </a:xfrm>
        <a:prstGeom prst="ellipse">
          <a:avLst/>
        </a:prstGeom>
        <a:solidFill>
          <a:schemeClr val="lt1">
            <a:alpha val="90000"/>
            <a:hueOff val="0"/>
            <a:satOff val="0"/>
            <a:lumOff val="0"/>
            <a:alphaOff val="0"/>
          </a:schemeClr>
        </a:solidFill>
        <a:ln w="25400" cap="flat" cmpd="sng" algn="ctr">
          <a:solidFill>
            <a:schemeClr val="accent2">
              <a:hueOff val="-8107731"/>
              <a:satOff val="5665"/>
              <a:lumOff val="-31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Continued Stay Review</a:t>
          </a:r>
          <a:endParaRPr lang="en-US" sz="2100" kern="1200" dirty="0"/>
        </a:p>
      </dsp:txBody>
      <dsp:txXfrm>
        <a:off x="3931127" y="1512295"/>
        <a:ext cx="1852516" cy="1852696"/>
      </dsp:txXfrm>
    </dsp:sp>
    <dsp:sp modelId="{E5A4D284-1E11-4BA9-BBC2-1CB00D957F59}">
      <dsp:nvSpPr>
        <dsp:cNvPr id="0" name=""/>
        <dsp:cNvSpPr/>
      </dsp:nvSpPr>
      <dsp:spPr>
        <a:xfrm rot="2700000">
          <a:off x="599401" y="1052359"/>
          <a:ext cx="2772081" cy="2772081"/>
        </a:xfrm>
        <a:prstGeom prst="teardrop">
          <a:avLst>
            <a:gd name="adj" fmla="val 100000"/>
          </a:avLst>
        </a:prstGeom>
        <a:solidFill>
          <a:schemeClr val="accent2">
            <a:hueOff val="-16215461"/>
            <a:satOff val="11330"/>
            <a:lumOff val="-6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C26DE9-3EFF-4C40-8C3F-C4A547891F24}">
      <dsp:nvSpPr>
        <dsp:cNvPr id="0" name=""/>
        <dsp:cNvSpPr/>
      </dsp:nvSpPr>
      <dsp:spPr>
        <a:xfrm>
          <a:off x="688319" y="1141658"/>
          <a:ext cx="2594246" cy="2593969"/>
        </a:xfrm>
        <a:prstGeom prst="ellipse">
          <a:avLst/>
        </a:prstGeom>
        <a:solidFill>
          <a:schemeClr val="lt1">
            <a:alpha val="90000"/>
            <a:hueOff val="0"/>
            <a:satOff val="0"/>
            <a:lumOff val="0"/>
            <a:alphaOff val="0"/>
          </a:schemeClr>
        </a:solidFill>
        <a:ln w="25400" cap="flat" cmpd="sng" algn="ctr">
          <a:solidFill>
            <a:schemeClr val="accent2">
              <a:hueOff val="-16215461"/>
              <a:satOff val="11330"/>
              <a:lumOff val="-62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Precertification</a:t>
          </a:r>
          <a:endParaRPr lang="en-US" sz="2100" kern="1200" dirty="0"/>
        </a:p>
      </dsp:txBody>
      <dsp:txXfrm>
        <a:off x="1059184" y="1512295"/>
        <a:ext cx="1852516" cy="18526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02EFF-5FDB-4C37-9C53-105B47262315}">
      <dsp:nvSpPr>
        <dsp:cNvPr id="0" name=""/>
        <dsp:cNvSpPr/>
      </dsp:nvSpPr>
      <dsp:spPr>
        <a:xfrm>
          <a:off x="202211" y="1083459"/>
          <a:ext cx="5259209" cy="3742512"/>
        </a:xfrm>
        <a:prstGeom prst="frame">
          <a:avLst>
            <a:gd name="adj1" fmla="val 5450"/>
          </a:avLst>
        </a:prstGeom>
        <a:solidFill>
          <a:schemeClr val="accent5">
            <a:alpha val="40000"/>
          </a:schemeClr>
        </a:solidFill>
        <a:ln>
          <a:noFill/>
        </a:ln>
        <a:effectLst/>
      </dsp:spPr>
      <dsp:style>
        <a:lnRef idx="0">
          <a:scrgbClr r="0" g="0" b="0"/>
        </a:lnRef>
        <a:fillRef idx="1">
          <a:scrgbClr r="0" g="0" b="0"/>
        </a:fillRef>
        <a:effectRef idx="0">
          <a:scrgbClr r="0" g="0" b="0"/>
        </a:effectRef>
        <a:fontRef idx="minor"/>
      </dsp:style>
    </dsp:sp>
    <dsp:sp modelId="{78C267E8-E9EC-4896-8D71-3B610A171BD0}">
      <dsp:nvSpPr>
        <dsp:cNvPr id="0" name=""/>
        <dsp:cNvSpPr/>
      </dsp:nvSpPr>
      <dsp:spPr>
        <a:xfrm>
          <a:off x="0" y="635028"/>
          <a:ext cx="5056997" cy="354009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691C27-4104-4F6E-8857-332706CB7B6A}">
      <dsp:nvSpPr>
        <dsp:cNvPr id="0" name=""/>
        <dsp:cNvSpPr/>
      </dsp:nvSpPr>
      <dsp:spPr>
        <a:xfrm>
          <a:off x="231474" y="4115454"/>
          <a:ext cx="5280346" cy="616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68580" rIns="182880" bIns="68580" numCol="1" spcCol="1270" anchor="ctr" anchorCtr="0">
          <a:noAutofit/>
        </a:bodyPr>
        <a:lstStyle/>
        <a:p>
          <a:pPr lvl="0" algn="l" defTabSz="800100">
            <a:lnSpc>
              <a:spcPct val="90000"/>
            </a:lnSpc>
            <a:spcBef>
              <a:spcPct val="0"/>
            </a:spcBef>
            <a:spcAft>
              <a:spcPct val="35000"/>
            </a:spcAft>
          </a:pPr>
          <a:r>
            <a:rPr lang="en-US" sz="1800" b="1" kern="1200" dirty="0" smtClean="0">
              <a:latin typeface="Arial Narrow" panose="020B0606020202030204" pitchFamily="34" charset="0"/>
            </a:rPr>
            <a:t>Patient Transfers to LTAC and Rehabilitation Hospitals</a:t>
          </a:r>
          <a:endParaRPr lang="en-US" sz="1800" b="1" kern="1200" dirty="0">
            <a:latin typeface="Arial Narrow" panose="020B0606020202030204" pitchFamily="34" charset="0"/>
          </a:endParaRPr>
        </a:p>
      </dsp:txBody>
      <dsp:txXfrm>
        <a:off x="231474" y="4115454"/>
        <a:ext cx="5280346" cy="616885"/>
      </dsp:txXfrm>
    </dsp:sp>
    <dsp:sp modelId="{E7F888F0-68A5-47EC-804E-1448298A30A3}">
      <dsp:nvSpPr>
        <dsp:cNvPr id="0" name=""/>
        <dsp:cNvSpPr/>
      </dsp:nvSpPr>
      <dsp:spPr>
        <a:xfrm>
          <a:off x="5675528" y="1083459"/>
          <a:ext cx="2404452" cy="3742512"/>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17B9B-E2C5-467D-B902-19E4C8C3C4D0}">
      <dsp:nvSpPr>
        <dsp:cNvPr id="0" name=""/>
        <dsp:cNvSpPr/>
      </dsp:nvSpPr>
      <dsp:spPr>
        <a:xfrm>
          <a:off x="6339940" y="1048999"/>
          <a:ext cx="2778774" cy="2779288"/>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10E40B-FE0A-4646-A369-43B2D6766789}">
      <dsp:nvSpPr>
        <dsp:cNvPr id="0" name=""/>
        <dsp:cNvSpPr/>
      </dsp:nvSpPr>
      <dsp:spPr>
        <a:xfrm>
          <a:off x="6432204" y="1141658"/>
          <a:ext cx="2594246" cy="2593969"/>
        </a:xfrm>
        <a:prstGeom prst="ellipse">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2021 Measure Changes</a:t>
          </a:r>
          <a:endParaRPr lang="en-US" sz="3200" kern="1200" dirty="0"/>
        </a:p>
      </dsp:txBody>
      <dsp:txXfrm>
        <a:off x="6803069" y="1512295"/>
        <a:ext cx="1852516" cy="1852696"/>
      </dsp:txXfrm>
    </dsp:sp>
    <dsp:sp modelId="{D36CAAB0-3FB2-478B-8C48-776B11AC7F17}">
      <dsp:nvSpPr>
        <dsp:cNvPr id="0" name=""/>
        <dsp:cNvSpPr/>
      </dsp:nvSpPr>
      <dsp:spPr>
        <a:xfrm rot="2700000">
          <a:off x="3471344" y="1052359"/>
          <a:ext cx="2772081" cy="2772081"/>
        </a:xfrm>
        <a:prstGeom prst="teardrop">
          <a:avLst>
            <a:gd name="adj" fmla="val 100000"/>
          </a:avLst>
        </a:prstGeom>
        <a:solidFill>
          <a:schemeClr val="accent3">
            <a:hueOff val="3542253"/>
            <a:satOff val="14413"/>
            <a:lumOff val="-146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6FFA79-FEBC-4330-AD01-7ACB873CECB5}">
      <dsp:nvSpPr>
        <dsp:cNvPr id="0" name=""/>
        <dsp:cNvSpPr/>
      </dsp:nvSpPr>
      <dsp:spPr>
        <a:xfrm>
          <a:off x="3560262" y="1141658"/>
          <a:ext cx="2594246" cy="2593969"/>
        </a:xfrm>
        <a:prstGeom prst="ellipse">
          <a:avLst/>
        </a:prstGeom>
        <a:solidFill>
          <a:schemeClr val="lt1">
            <a:alpha val="90000"/>
            <a:hueOff val="0"/>
            <a:satOff val="0"/>
            <a:lumOff val="0"/>
            <a:alphaOff val="0"/>
          </a:schemeClr>
        </a:solidFill>
        <a:ln w="25400" cap="flat" cmpd="sng" algn="ctr">
          <a:solidFill>
            <a:schemeClr val="accent3">
              <a:hueOff val="3542253"/>
              <a:satOff val="14413"/>
              <a:lumOff val="-146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Reporting</a:t>
          </a:r>
          <a:endParaRPr lang="en-US" sz="3200" kern="1200" dirty="0"/>
        </a:p>
      </dsp:txBody>
      <dsp:txXfrm>
        <a:off x="3931127" y="1512295"/>
        <a:ext cx="1852516" cy="1852696"/>
      </dsp:txXfrm>
    </dsp:sp>
    <dsp:sp modelId="{E5A4D284-1E11-4BA9-BBC2-1CB00D957F59}">
      <dsp:nvSpPr>
        <dsp:cNvPr id="0" name=""/>
        <dsp:cNvSpPr/>
      </dsp:nvSpPr>
      <dsp:spPr>
        <a:xfrm rot="2700000">
          <a:off x="599401" y="1052359"/>
          <a:ext cx="2772081" cy="2772081"/>
        </a:xfrm>
        <a:prstGeom prst="teardrop">
          <a:avLst>
            <a:gd name="adj" fmla="val 100000"/>
          </a:avLst>
        </a:prstGeom>
        <a:solidFill>
          <a:schemeClr val="accent3">
            <a:hueOff val="7084506"/>
            <a:satOff val="28825"/>
            <a:lumOff val="-292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C26DE9-3EFF-4C40-8C3F-C4A547891F24}">
      <dsp:nvSpPr>
        <dsp:cNvPr id="0" name=""/>
        <dsp:cNvSpPr/>
      </dsp:nvSpPr>
      <dsp:spPr>
        <a:xfrm>
          <a:off x="688319" y="1141658"/>
          <a:ext cx="2594246" cy="2593969"/>
        </a:xfrm>
        <a:prstGeom prst="ellipse">
          <a:avLst/>
        </a:prstGeom>
        <a:solidFill>
          <a:schemeClr val="lt1">
            <a:alpha val="90000"/>
            <a:hueOff val="0"/>
            <a:satOff val="0"/>
            <a:lumOff val="0"/>
            <a:alphaOff val="0"/>
          </a:schemeClr>
        </a:solidFill>
        <a:ln w="25400" cap="flat" cmpd="sng" algn="ctr">
          <a:solidFill>
            <a:schemeClr val="accent3">
              <a:hueOff val="7084506"/>
              <a:satOff val="28825"/>
              <a:lumOff val="-292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QBRP</a:t>
          </a:r>
          <a:endParaRPr lang="en-US" sz="3200" kern="1200" dirty="0"/>
        </a:p>
      </dsp:txBody>
      <dsp:txXfrm>
        <a:off x="1059184" y="1512295"/>
        <a:ext cx="1852516" cy="18526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68268-4AC5-4269-8FCA-DA5F21752D68}">
      <dsp:nvSpPr>
        <dsp:cNvPr id="0" name=""/>
        <dsp:cNvSpPr/>
      </dsp:nvSpPr>
      <dsp:spPr>
        <a:xfrm>
          <a:off x="204619" y="1518667"/>
          <a:ext cx="5321828" cy="3787073"/>
        </a:xfrm>
        <a:prstGeom prst="frame">
          <a:avLst>
            <a:gd name="adj1" fmla="val 5450"/>
          </a:avLst>
        </a:prstGeom>
        <a:solidFill>
          <a:srgbClr val="1563BF">
            <a:alpha val="40000"/>
          </a:srgbClr>
        </a:solidFill>
        <a:ln>
          <a:noFill/>
        </a:ln>
        <a:effectLst/>
      </dsp:spPr>
      <dsp:style>
        <a:lnRef idx="0">
          <a:scrgbClr r="0" g="0" b="0"/>
        </a:lnRef>
        <a:fillRef idx="1">
          <a:scrgbClr r="0" g="0" b="0"/>
        </a:fillRef>
        <a:effectRef idx="0">
          <a:scrgbClr r="0" g="0" b="0"/>
        </a:effectRef>
        <a:fontRef idx="minor"/>
      </dsp:style>
    </dsp:sp>
    <dsp:sp modelId="{C36AB71D-80ED-48C5-AF2A-99262BA4E92D}">
      <dsp:nvSpPr>
        <dsp:cNvPr id="0" name=""/>
        <dsp:cNvSpPr/>
      </dsp:nvSpPr>
      <dsp:spPr>
        <a:xfrm>
          <a:off x="73585" y="1075392"/>
          <a:ext cx="5117209" cy="358224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F1CD32-38B9-4BBF-9300-D870DEE35315}">
      <dsp:nvSpPr>
        <dsp:cNvPr id="0" name=""/>
        <dsp:cNvSpPr/>
      </dsp:nvSpPr>
      <dsp:spPr>
        <a:xfrm>
          <a:off x="412678" y="4648409"/>
          <a:ext cx="4909150" cy="449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80010" rIns="213360" bIns="80010" numCol="1" spcCol="1270" anchor="ctr" anchorCtr="0">
          <a:noAutofit/>
        </a:bodyPr>
        <a:lstStyle/>
        <a:p>
          <a:pPr lvl="0" algn="r" defTabSz="933450">
            <a:lnSpc>
              <a:spcPct val="90000"/>
            </a:lnSpc>
            <a:spcBef>
              <a:spcPct val="0"/>
            </a:spcBef>
            <a:spcAft>
              <a:spcPct val="35000"/>
            </a:spcAft>
          </a:pPr>
          <a:r>
            <a:rPr lang="en-US" sz="2100" kern="1200" dirty="0" smtClean="0"/>
            <a:t>What questions do you have?</a:t>
          </a:r>
          <a:endParaRPr lang="en-US" sz="2100" kern="1200" dirty="0"/>
        </a:p>
      </dsp:txBody>
      <dsp:txXfrm>
        <a:off x="412678" y="4648409"/>
        <a:ext cx="4909150" cy="449529"/>
      </dsp:txXfrm>
    </dsp:sp>
    <dsp:sp modelId="{9D99EB71-EBE3-4601-9B3D-CD1DAB8C0D2C}">
      <dsp:nvSpPr>
        <dsp:cNvPr id="0" name=""/>
        <dsp:cNvSpPr/>
      </dsp:nvSpPr>
      <dsp:spPr>
        <a:xfrm>
          <a:off x="5743104" y="1518667"/>
          <a:ext cx="2433081" cy="378707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4851" tIns="47425" rIns="94851" bIns="47425"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wrap="square" lIns="94851" tIns="47425" rIns="94851" bIns="47425" numCol="1" anchor="t" anchorCtr="0" compatLnSpc="1">
            <a:prstTxWarp prst="textNoShape">
              <a:avLst/>
            </a:prstTxWarp>
          </a:bodyPr>
          <a:lstStyle>
            <a:lvl1pPr algn="r">
              <a:defRPr sz="1200">
                <a:latin typeface="Arial" pitchFamily="34" charset="0"/>
                <a:ea typeface="ＭＳ Ｐゴシック" charset="-128"/>
                <a:cs typeface="+mn-cs"/>
              </a:defRPr>
            </a:lvl1pPr>
          </a:lstStyle>
          <a:p>
            <a:pPr>
              <a:defRPr/>
            </a:pPr>
            <a:fld id="{9D11A0F3-A7A2-4B54-9BED-950A857581E3}" type="datetime1">
              <a:rPr lang="en-US"/>
              <a:pPr>
                <a:defRPr/>
              </a:pPr>
              <a:t>04/21/2020</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4851" tIns="47425" rIns="94851" bIns="47425" rtlCol="0" anchor="b"/>
          <a:lstStyle>
            <a:lvl1pPr algn="l">
              <a:defRPr sz="1200">
                <a:latin typeface="Arial"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wrap="square" lIns="94851" tIns="47425" rIns="94851" bIns="47425" numCol="1" anchor="b" anchorCtr="0" compatLnSpc="1">
            <a:prstTxWarp prst="textNoShape">
              <a:avLst/>
            </a:prstTxWarp>
          </a:bodyPr>
          <a:lstStyle>
            <a:lvl1pPr algn="r">
              <a:defRPr sz="1200">
                <a:latin typeface="Arial" pitchFamily="34" charset="0"/>
                <a:ea typeface="ＭＳ Ｐゴシック" charset="-128"/>
                <a:cs typeface="+mn-cs"/>
              </a:defRPr>
            </a:lvl1pPr>
          </a:lstStyle>
          <a:p>
            <a:pPr>
              <a:defRPr/>
            </a:pPr>
            <a:fld id="{3DD48ECF-0E62-4368-9B29-FA7F178873AA}" type="slidenum">
              <a:rPr lang="en-US"/>
              <a:pPr>
                <a:defRPr/>
              </a:pPr>
              <a:t>‹#›</a:t>
            </a:fld>
            <a:endParaRPr lang="en-US"/>
          </a:p>
        </p:txBody>
      </p:sp>
    </p:spTree>
    <p:extLst>
      <p:ext uri="{BB962C8B-B14F-4D97-AF65-F5344CB8AC3E}">
        <p14:creationId xmlns:p14="http://schemas.microsoft.com/office/powerpoint/2010/main" val="40871490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4851" tIns="47425" rIns="94851" bIns="47425"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wrap="square" lIns="94851" tIns="47425" rIns="94851" bIns="47425" numCol="1" anchor="t" anchorCtr="0" compatLnSpc="1">
            <a:prstTxWarp prst="textNoShape">
              <a:avLst/>
            </a:prstTxWarp>
          </a:bodyPr>
          <a:lstStyle>
            <a:lvl1pPr algn="r">
              <a:defRPr sz="1200">
                <a:latin typeface="Arial" pitchFamily="34" charset="0"/>
                <a:ea typeface="ＭＳ Ｐゴシック" charset="-128"/>
                <a:cs typeface="+mn-cs"/>
              </a:defRPr>
            </a:lvl1pPr>
          </a:lstStyle>
          <a:p>
            <a:pPr>
              <a:defRPr/>
            </a:pPr>
            <a:fld id="{B6751164-6FCD-4ED0-8AC6-4ED1E025C6CC}" type="datetime1">
              <a:rPr lang="en-US"/>
              <a:pPr>
                <a:defRPr/>
              </a:pPr>
              <a:t>04/21/2020</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4851" tIns="47425" rIns="94851" bIns="47425" rtlCol="0" anchor="ctr"/>
          <a:lstStyle/>
          <a:p>
            <a:pPr lvl="0"/>
            <a:endParaRPr lang="en-US" noProof="0" smtClean="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4851" tIns="47425" rIns="94851" bIns="4742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4851" tIns="47425" rIns="94851" bIns="47425" rtlCol="0" anchor="b"/>
          <a:lstStyle>
            <a:lvl1pPr algn="l">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4851" tIns="47425" rIns="94851" bIns="47425" numCol="1" anchor="b" anchorCtr="0" compatLnSpc="1">
            <a:prstTxWarp prst="textNoShape">
              <a:avLst/>
            </a:prstTxWarp>
          </a:bodyPr>
          <a:lstStyle>
            <a:lvl1pPr algn="r">
              <a:defRPr sz="1200">
                <a:latin typeface="Arial" pitchFamily="34" charset="0"/>
                <a:ea typeface="ＭＳ Ｐゴシック" charset="-128"/>
                <a:cs typeface="+mn-cs"/>
              </a:defRPr>
            </a:lvl1pPr>
          </a:lstStyle>
          <a:p>
            <a:pPr>
              <a:defRPr/>
            </a:pPr>
            <a:fld id="{7F1976ED-2BF0-403F-9DFD-79A74E0A3F78}" type="slidenum">
              <a:rPr lang="en-US"/>
              <a:pPr>
                <a:defRPr/>
              </a:pPr>
              <a:t>‹#›</a:t>
            </a:fld>
            <a:endParaRPr lang="en-US"/>
          </a:p>
        </p:txBody>
      </p:sp>
    </p:spTree>
    <p:extLst>
      <p:ext uri="{BB962C8B-B14F-4D97-AF65-F5344CB8AC3E}">
        <p14:creationId xmlns:p14="http://schemas.microsoft.com/office/powerpoint/2010/main" val="398787325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ＭＳ Ｐゴシック" pitchFamily="-107"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cbsks.com/CustomerService/Providers/Publications/covid-1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Melanie.Moriarty@bcbsks.co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F1976ED-2BF0-403F-9DFD-79A74E0A3F78}" type="slidenum">
              <a:rPr lang="en-US" smtClean="0"/>
              <a:pPr>
                <a:defRPr/>
              </a:pPr>
              <a:t>1</a:t>
            </a:fld>
            <a:endParaRPr lang="en-US"/>
          </a:p>
        </p:txBody>
      </p:sp>
    </p:spTree>
    <p:extLst>
      <p:ext uri="{BB962C8B-B14F-4D97-AF65-F5344CB8AC3E}">
        <p14:creationId xmlns:p14="http://schemas.microsoft.com/office/powerpoint/2010/main" val="4113791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F1976ED-2BF0-403F-9DFD-79A74E0A3F78}" type="slidenum">
              <a:rPr lang="en-US" smtClean="0"/>
              <a:pPr>
                <a:defRPr/>
              </a:pPr>
              <a:t>10</a:t>
            </a:fld>
            <a:endParaRPr lang="en-US"/>
          </a:p>
        </p:txBody>
      </p:sp>
    </p:spTree>
    <p:extLst>
      <p:ext uri="{BB962C8B-B14F-4D97-AF65-F5344CB8AC3E}">
        <p14:creationId xmlns:p14="http://schemas.microsoft.com/office/powerpoint/2010/main" val="2716219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F1976ED-2BF0-403F-9DFD-79A74E0A3F78}" type="slidenum">
              <a:rPr lang="en-US" smtClean="0"/>
              <a:pPr>
                <a:defRPr/>
              </a:pPr>
              <a:t>11</a:t>
            </a:fld>
            <a:endParaRPr lang="en-US"/>
          </a:p>
        </p:txBody>
      </p:sp>
    </p:spTree>
    <p:extLst>
      <p:ext uri="{BB962C8B-B14F-4D97-AF65-F5344CB8AC3E}">
        <p14:creationId xmlns:p14="http://schemas.microsoft.com/office/powerpoint/2010/main" val="406111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F1976ED-2BF0-403F-9DFD-79A74E0A3F78}" type="slidenum">
              <a:rPr lang="en-US" smtClean="0"/>
              <a:pPr>
                <a:defRPr/>
              </a:pPr>
              <a:t>2</a:t>
            </a:fld>
            <a:endParaRPr lang="en-US"/>
          </a:p>
        </p:txBody>
      </p:sp>
    </p:spTree>
    <p:extLst>
      <p:ext uri="{BB962C8B-B14F-4D97-AF65-F5344CB8AC3E}">
        <p14:creationId xmlns:p14="http://schemas.microsoft.com/office/powerpoint/2010/main" val="2894519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6408" indent="-296408">
              <a:buFont typeface="Arial" panose="020B0604020202020204" pitchFamily="34" charset="0"/>
              <a:buChar char="•"/>
            </a:pPr>
            <a:r>
              <a:rPr lang="en-US" sz="1200" dirty="0">
                <a:latin typeface="Arial Narrow" panose="020B0606020202030204" pitchFamily="34" charset="0"/>
              </a:rPr>
              <a:t>New code as of April 1, 2020</a:t>
            </a:r>
          </a:p>
          <a:p>
            <a:pPr marL="296408" indent="-296408">
              <a:buFont typeface="Arial" panose="020B0604020202020204" pitchFamily="34" charset="0"/>
              <a:buChar char="•"/>
            </a:pPr>
            <a:r>
              <a:rPr lang="en-US" sz="1200" dirty="0">
                <a:latin typeface="Arial Narrow" panose="020B0606020202030204" pitchFamily="34" charset="0"/>
              </a:rPr>
              <a:t>EDI rejected claims with Diagnosis U07.1 between April 1 &amp; April 9, 2020</a:t>
            </a:r>
          </a:p>
          <a:p>
            <a:pPr marL="296408" indent="-296408">
              <a:buFont typeface="Arial" panose="020B0604020202020204" pitchFamily="34" charset="0"/>
              <a:buChar char="•"/>
            </a:pPr>
            <a:r>
              <a:rPr lang="en-US" sz="1200" dirty="0">
                <a:latin typeface="Arial Narrow" panose="020B0606020202030204" pitchFamily="34" charset="0"/>
              </a:rPr>
              <a:t>Returned on your rejection report you receive from your clearinghouse</a:t>
            </a:r>
          </a:p>
          <a:p>
            <a:pPr marL="296408" indent="-296408">
              <a:buFont typeface="Arial" panose="020B0604020202020204" pitchFamily="34" charset="0"/>
              <a:buChar char="•"/>
            </a:pPr>
            <a:r>
              <a:rPr lang="en-US" sz="1200" dirty="0">
                <a:latin typeface="Arial Narrow" panose="020B0606020202030204" pitchFamily="34" charset="0"/>
              </a:rPr>
              <a:t>Issue has been corrected</a:t>
            </a:r>
          </a:p>
          <a:p>
            <a:pPr marL="296408" indent="-296408">
              <a:buFont typeface="Arial" panose="020B0604020202020204" pitchFamily="34" charset="0"/>
              <a:buChar char="•"/>
            </a:pPr>
            <a:r>
              <a:rPr lang="en-US" sz="1200" dirty="0">
                <a:latin typeface="Arial Narrow" panose="020B0606020202030204" pitchFamily="34" charset="0"/>
              </a:rPr>
              <a:t>Claims can now be resubmitted</a:t>
            </a:r>
          </a:p>
          <a:p>
            <a:pPr marL="296408" indent="-296408">
              <a:buFont typeface="Arial" panose="020B0604020202020204" pitchFamily="34" charset="0"/>
              <a:buChar char="•"/>
            </a:pPr>
            <a:r>
              <a:rPr lang="en-US" sz="1200" dirty="0">
                <a:latin typeface="Arial Narrow" panose="020B0606020202030204" pitchFamily="34" charset="0"/>
              </a:rPr>
              <a:t>Additional note:  If U07.1 is submitted on an inpatient claim, the claim will be held until 4/18/20.  April 18 is when we are installing the new MS-DRG grouper. </a:t>
            </a:r>
          </a:p>
          <a:p>
            <a:endParaRPr lang="en-US" dirty="0"/>
          </a:p>
        </p:txBody>
      </p:sp>
      <p:sp>
        <p:nvSpPr>
          <p:cNvPr id="4" name="Slide Number Placeholder 3"/>
          <p:cNvSpPr>
            <a:spLocks noGrp="1"/>
          </p:cNvSpPr>
          <p:nvPr>
            <p:ph type="sldNum" sz="quarter" idx="10"/>
          </p:nvPr>
        </p:nvSpPr>
        <p:spPr/>
        <p:txBody>
          <a:bodyPr/>
          <a:lstStyle/>
          <a:p>
            <a:pPr>
              <a:defRPr/>
            </a:pPr>
            <a:fld id="{7F1976ED-2BF0-403F-9DFD-79A74E0A3F78}" type="slidenum">
              <a:rPr lang="en-US" smtClean="0"/>
              <a:pPr>
                <a:defRPr/>
              </a:pPr>
              <a:t>3</a:t>
            </a:fld>
            <a:endParaRPr lang="en-US"/>
          </a:p>
        </p:txBody>
      </p:sp>
    </p:spTree>
    <p:extLst>
      <p:ext uri="{BB962C8B-B14F-4D97-AF65-F5344CB8AC3E}">
        <p14:creationId xmlns:p14="http://schemas.microsoft.com/office/powerpoint/2010/main" val="2907025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F1976ED-2BF0-403F-9DFD-79A74E0A3F78}" type="slidenum">
              <a:rPr lang="en-US" smtClean="0"/>
              <a:pPr>
                <a:defRPr/>
              </a:pPr>
              <a:t>4</a:t>
            </a:fld>
            <a:endParaRPr lang="en-US"/>
          </a:p>
        </p:txBody>
      </p:sp>
    </p:spTree>
    <p:extLst>
      <p:ext uri="{BB962C8B-B14F-4D97-AF65-F5344CB8AC3E}">
        <p14:creationId xmlns:p14="http://schemas.microsoft.com/office/powerpoint/2010/main" val="47394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177845" indent="-177845">
              <a:buFont typeface="Arial" panose="020B0604020202020204" pitchFamily="34" charset="0"/>
              <a:buChar char="•"/>
            </a:pPr>
            <a:r>
              <a:rPr lang="en-US" sz="1200" dirty="0">
                <a:latin typeface="Arial Narrow" panose="020B0606020202030204" pitchFamily="34" charset="0"/>
              </a:rPr>
              <a:t>PT/OT/SLP</a:t>
            </a:r>
          </a:p>
          <a:p>
            <a:pPr marL="652099" lvl="1" indent="-177845">
              <a:buFont typeface="Arial" panose="020B0604020202020204" pitchFamily="34" charset="0"/>
              <a:buChar char="•"/>
            </a:pPr>
            <a:r>
              <a:rPr lang="en-US" sz="1200" dirty="0">
                <a:latin typeface="Arial Narrow" panose="020B0606020202030204" pitchFamily="34" charset="0"/>
              </a:rPr>
              <a:t>Virtual services should be billed with Rev Code 0780</a:t>
            </a:r>
          </a:p>
          <a:p>
            <a:pPr marL="652099" lvl="1" indent="-177845">
              <a:buFont typeface="Arial" panose="020B0604020202020204" pitchFamily="34" charset="0"/>
              <a:buChar char="•"/>
            </a:pPr>
            <a:r>
              <a:rPr lang="en-US" sz="1200" dirty="0">
                <a:latin typeface="Arial Narrow" panose="020B0606020202030204" pitchFamily="34" charset="0"/>
              </a:rPr>
              <a:t>Service can be billed using your normal CPT codes for these therapies 04/13/20 – 04/16/20.  Starting 04/16/20 provider can also use G2061, G2062, G2063, 98966, 98967, 98968.  MAPs for these six codes is coming.  </a:t>
            </a:r>
          </a:p>
          <a:p>
            <a:pPr marL="652099" lvl="1" indent="-177845">
              <a:buFont typeface="Arial" panose="020B0604020202020204" pitchFamily="34" charset="0"/>
              <a:buChar char="•"/>
            </a:pPr>
            <a:r>
              <a:rPr lang="en-US" sz="1200" dirty="0">
                <a:latin typeface="Arial Narrow" panose="020B0606020202030204" pitchFamily="34" charset="0"/>
              </a:rPr>
              <a:t>Email will be sent to CEO/Administrators and CFO soon. </a:t>
            </a:r>
          </a:p>
          <a:p>
            <a:pPr marL="652099" lvl="1" indent="-177845">
              <a:buFont typeface="Arial" panose="020B0604020202020204" pitchFamily="34" charset="0"/>
              <a:buChar char="•"/>
            </a:pPr>
            <a:r>
              <a:rPr lang="en-US" sz="1200" dirty="0">
                <a:latin typeface="Arial Narrow" panose="020B0606020202030204" pitchFamily="34" charset="0"/>
              </a:rPr>
              <a:t>Providers should bill the code that most accurately describes the therapy service performed.</a:t>
            </a:r>
          </a:p>
          <a:p>
            <a:pPr marL="652099" lvl="1" indent="-177845">
              <a:buFont typeface="Arial" panose="020B0604020202020204" pitchFamily="34" charset="0"/>
              <a:buChar char="•"/>
            </a:pPr>
            <a:r>
              <a:rPr lang="en-US" sz="1200" dirty="0">
                <a:latin typeface="Arial Narrow" panose="020B0606020202030204" pitchFamily="34" charset="0"/>
              </a:rPr>
              <a:t>Effect date is 4/13/20 – 5/31/20</a:t>
            </a:r>
          </a:p>
          <a:p>
            <a:pPr marL="652099" lvl="1" indent="-177845">
              <a:buFont typeface="Arial" panose="020B0604020202020204" pitchFamily="34" charset="0"/>
              <a:buChar char="•"/>
            </a:pPr>
            <a:r>
              <a:rPr lang="en-US" sz="1200" dirty="0">
                <a:latin typeface="Arial Narrow" panose="020B0606020202030204" pitchFamily="34" charset="0"/>
              </a:rPr>
              <a:t>This is NOT APPLICABLE to FEP Members/Contracts</a:t>
            </a:r>
          </a:p>
          <a:p>
            <a:pPr marL="177845" indent="-177845">
              <a:buFont typeface="Arial" panose="020B0604020202020204" pitchFamily="34" charset="0"/>
              <a:buChar char="•"/>
            </a:pPr>
            <a:r>
              <a:rPr lang="en-US" sz="1200" dirty="0">
                <a:latin typeface="Arial Narrow" panose="020B0606020202030204" pitchFamily="34" charset="0"/>
                <a:cs typeface="ＭＳ Ｐゴシック"/>
              </a:rPr>
              <a:t>Emergency Department</a:t>
            </a:r>
          </a:p>
          <a:p>
            <a:pPr marL="652099" lvl="1" indent="-177845">
              <a:buFont typeface="Arial" panose="020B0604020202020204" pitchFamily="34" charset="0"/>
              <a:buChar char="•"/>
            </a:pPr>
            <a:r>
              <a:rPr lang="en-US" sz="1200" dirty="0">
                <a:latin typeface="Arial Narrow" panose="020B0606020202030204" pitchFamily="34" charset="0"/>
              </a:rPr>
              <a:t>Hospital technical charges for patients presenting to the ED receiving telehealth services from an off-site practitioner should be filed on the UB04 using revenue code 0450 and your ED E/M codes.</a:t>
            </a:r>
          </a:p>
          <a:p>
            <a:pPr marL="177845" indent="-177845">
              <a:buFont typeface="Arial" panose="020B0604020202020204" pitchFamily="34" charset="0"/>
              <a:buChar char="•"/>
            </a:pPr>
            <a:r>
              <a:rPr lang="en-US" sz="1200" dirty="0">
                <a:latin typeface="Arial Narrow" panose="020B0606020202030204" pitchFamily="34" charset="0"/>
                <a:cs typeface="ＭＳ Ｐゴシック"/>
              </a:rPr>
              <a:t>Originating Site</a:t>
            </a:r>
          </a:p>
          <a:p>
            <a:pPr marL="652099" lvl="1" indent="-177845">
              <a:buFont typeface="Arial" panose="020B0604020202020204" pitchFamily="34" charset="0"/>
              <a:buChar char="•"/>
            </a:pPr>
            <a:r>
              <a:rPr lang="en-US" sz="1200" dirty="0">
                <a:latin typeface="Arial Narrow" panose="020B0606020202030204" pitchFamily="34" charset="0"/>
              </a:rPr>
              <a:t>OP and IP</a:t>
            </a:r>
          </a:p>
          <a:p>
            <a:pPr marL="1126352" lvl="2" indent="-177845">
              <a:buFont typeface="Arial" panose="020B0604020202020204" pitchFamily="34" charset="0"/>
              <a:buChar char="•"/>
            </a:pPr>
            <a:r>
              <a:rPr lang="en-US" sz="1200" dirty="0">
                <a:latin typeface="Arial Narrow" panose="020B0606020202030204" pitchFamily="34" charset="0"/>
              </a:rPr>
              <a:t>OP services originating site charges should be billed using Revenue Code 0780 and HCPCS Q3014. </a:t>
            </a:r>
          </a:p>
          <a:p>
            <a:pPr marL="1126352" lvl="2" indent="-177845">
              <a:buFont typeface="Arial" panose="020B0604020202020204" pitchFamily="34" charset="0"/>
              <a:buChar char="•"/>
            </a:pPr>
            <a:r>
              <a:rPr lang="en-US" sz="1200" dirty="0">
                <a:latin typeface="Arial Narrow" panose="020B0606020202030204" pitchFamily="34" charset="0"/>
              </a:rPr>
              <a:t>Bill this way until 05/31/20</a:t>
            </a:r>
          </a:p>
          <a:p>
            <a:pPr marL="1126352" lvl="2" indent="-177845">
              <a:buFont typeface="Arial" panose="020B0604020202020204" pitchFamily="34" charset="0"/>
              <a:buChar char="•"/>
            </a:pPr>
            <a:r>
              <a:rPr lang="en-US" sz="1200" dirty="0">
                <a:latin typeface="Arial Narrow" panose="020B0606020202030204" pitchFamily="34" charset="0"/>
              </a:rPr>
              <a:t>There is no additional reimbursement for originating site fees when telehealth services provided on an IP basis.</a:t>
            </a:r>
          </a:p>
          <a:p>
            <a:pPr marL="652099" lvl="1" indent="-177845" defTabSz="474254">
              <a:buFont typeface="Arial" panose="020B0604020202020204" pitchFamily="34" charset="0"/>
              <a:buChar char="•"/>
            </a:pPr>
            <a:r>
              <a:rPr lang="en-US" sz="1200" dirty="0">
                <a:latin typeface="Arial Narrow" panose="020B0606020202030204" pitchFamily="34" charset="0"/>
              </a:rPr>
              <a:t>These changes will remain in effect until May 31</a:t>
            </a:r>
            <a:r>
              <a:rPr lang="en-US" sz="1200" baseline="30000" dirty="0">
                <a:latin typeface="Arial Narrow" panose="020B0606020202030204" pitchFamily="34" charset="0"/>
              </a:rPr>
              <a:t>st</a:t>
            </a:r>
            <a:r>
              <a:rPr lang="en-US" sz="1200" dirty="0">
                <a:latin typeface="Arial Narrow" panose="020B0606020202030204" pitchFamily="34" charset="0"/>
              </a:rPr>
              <a:t>. At that time BCBSKS will re-evaluate the situation for possible extension.</a:t>
            </a:r>
          </a:p>
          <a:p>
            <a:pPr marL="474254" lvl="1"/>
            <a:endParaRPr lang="en-US" sz="1100" dirty="0"/>
          </a:p>
          <a:p>
            <a:pPr marL="1126352" lvl="2" indent="-177845">
              <a:buFont typeface="Arial" panose="020B0604020202020204" pitchFamily="34" charset="0"/>
              <a:buChar char="•"/>
            </a:pPr>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7F1976ED-2BF0-403F-9DFD-79A74E0A3F78}" type="slidenum">
              <a:rPr lang="en-US" smtClean="0"/>
              <a:pPr>
                <a:defRPr/>
              </a:pPr>
              <a:t>5</a:t>
            </a:fld>
            <a:endParaRPr lang="en-US"/>
          </a:p>
        </p:txBody>
      </p:sp>
    </p:spTree>
    <p:extLst>
      <p:ext uri="{BB962C8B-B14F-4D97-AF65-F5344CB8AC3E}">
        <p14:creationId xmlns:p14="http://schemas.microsoft.com/office/powerpoint/2010/main" val="833994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latin typeface="Arial Narrow" panose="020B0606020202030204" pitchFamily="34" charset="0"/>
              </a:rPr>
              <a:t>So that hospitals can focus on the medical and clinical needs of their patients, effective Monday, April 13, 2020 through May 31, 2020, Blue Cross and Blue Shield of Kansas (BCBSKS) will waive the inpatient pre-certification and continued stay review requirement for COVID-19 admissions.  </a:t>
            </a:r>
          </a:p>
          <a:p>
            <a:endParaRPr lang="en-US" dirty="0">
              <a:latin typeface="Arial Narrow" panose="020B0606020202030204" pitchFamily="34" charset="0"/>
            </a:endParaRPr>
          </a:p>
          <a:p>
            <a:r>
              <a:rPr lang="en-US" b="1" u="sng" dirty="0">
                <a:latin typeface="Arial Narrow" panose="020B0606020202030204" pitchFamily="34" charset="0"/>
              </a:rPr>
              <a:t>When a COVID-19 patient is admitted we ask:</a:t>
            </a:r>
          </a:p>
          <a:p>
            <a:pPr marL="177845" indent="-177845">
              <a:buFont typeface="Arial" panose="020B0604020202020204" pitchFamily="34" charset="0"/>
              <a:buChar char="•"/>
            </a:pPr>
            <a:r>
              <a:rPr lang="en-US" dirty="0">
                <a:latin typeface="Arial Narrow" panose="020B0606020202030204" pitchFamily="34" charset="0"/>
              </a:rPr>
              <a:t>Hospital notifies BCBSKS (phone/fax/electronic)</a:t>
            </a:r>
          </a:p>
          <a:p>
            <a:pPr marL="177845" indent="-177845">
              <a:buFont typeface="Arial" panose="020B0604020202020204" pitchFamily="34" charset="0"/>
              <a:buChar char="•"/>
            </a:pPr>
            <a:r>
              <a:rPr lang="en-US" dirty="0">
                <a:latin typeface="Arial Narrow" panose="020B0606020202030204" pitchFamily="34" charset="0"/>
              </a:rPr>
              <a:t>BCBSKS staff approve admission</a:t>
            </a:r>
          </a:p>
          <a:p>
            <a:pPr marL="177845" indent="-177845">
              <a:buFont typeface="Arial" panose="020B0604020202020204" pitchFamily="34" charset="0"/>
              <a:buChar char="•"/>
            </a:pPr>
            <a:r>
              <a:rPr lang="en-US" dirty="0">
                <a:latin typeface="Arial Narrow" panose="020B0606020202030204" pitchFamily="34" charset="0"/>
              </a:rPr>
              <a:t>No CSRs required by facility—BCBSKS staff will take care of</a:t>
            </a:r>
          </a:p>
          <a:p>
            <a:pPr marL="177845" indent="-177845">
              <a:buFont typeface="Arial" panose="020B0604020202020204" pitchFamily="34" charset="0"/>
              <a:buChar char="•"/>
            </a:pPr>
            <a:r>
              <a:rPr lang="en-US" dirty="0">
                <a:latin typeface="Arial Narrow" panose="020B0606020202030204" pitchFamily="34" charset="0"/>
              </a:rPr>
              <a:t>Hospital needs to notify BCBSKS of discharge date</a:t>
            </a:r>
          </a:p>
          <a:p>
            <a:pPr marL="177845" indent="-177845">
              <a:buFont typeface="Arial" panose="020B0604020202020204" pitchFamily="34" charset="0"/>
              <a:buChar char="•"/>
            </a:pPr>
            <a:r>
              <a:rPr lang="en-US" dirty="0">
                <a:latin typeface="Arial Narrow" panose="020B0606020202030204" pitchFamily="34" charset="0"/>
              </a:rPr>
              <a:t>BCBSKS Case management staff may leave a message with contact info to assist hospitals for care coordination. BCBSKS does not expect a call back.</a:t>
            </a:r>
          </a:p>
          <a:p>
            <a:pPr marL="177845" indent="-177845">
              <a:buFont typeface="Arial" panose="020B0604020202020204" pitchFamily="34" charset="0"/>
              <a:buChar char="•"/>
            </a:pPr>
            <a:r>
              <a:rPr lang="en-US" dirty="0">
                <a:latin typeface="Arial Narrow" panose="020B0606020202030204" pitchFamily="34" charset="0"/>
              </a:rPr>
              <a:t>Hospitals are free to contact case management for any help @ 1-800-432-0216 </a:t>
            </a:r>
            <a:r>
              <a:rPr lang="en-US" dirty="0" err="1">
                <a:latin typeface="Arial Narrow" panose="020B0606020202030204" pitchFamily="34" charset="0"/>
              </a:rPr>
              <a:t>ext</a:t>
            </a:r>
            <a:r>
              <a:rPr lang="en-US" dirty="0">
                <a:latin typeface="Arial Narrow" panose="020B0606020202030204" pitchFamily="34" charset="0"/>
              </a:rPr>
              <a:t> 6628</a:t>
            </a:r>
          </a:p>
          <a:p>
            <a:r>
              <a:rPr lang="en-US" dirty="0">
                <a:latin typeface="Arial Narrow" panose="020B0606020202030204" pitchFamily="34" charset="0"/>
              </a:rPr>
              <a:t> </a:t>
            </a:r>
          </a:p>
          <a:p>
            <a:r>
              <a:rPr lang="en-US" b="1" u="sng" dirty="0" err="1">
                <a:latin typeface="Arial Narrow" panose="020B0606020202030204" pitchFamily="34" charset="0"/>
              </a:rPr>
              <a:t>Precert</a:t>
            </a:r>
            <a:r>
              <a:rPr lang="en-US" b="1" u="sng" dirty="0">
                <a:latin typeface="Arial Narrow" panose="020B0606020202030204" pitchFamily="34" charset="0"/>
              </a:rPr>
              <a:t> for non-COVID admissions and CSRs for contracting hospital:</a:t>
            </a:r>
          </a:p>
          <a:p>
            <a:pPr marL="177845" indent="-177845">
              <a:buFont typeface="Arial" panose="020B0604020202020204" pitchFamily="34" charset="0"/>
              <a:buChar char="•"/>
            </a:pPr>
            <a:r>
              <a:rPr lang="en-US" dirty="0">
                <a:latin typeface="Arial Narrow" panose="020B0606020202030204" pitchFamily="34" charset="0"/>
              </a:rPr>
              <a:t>Hospital notifies BCBSKS (phone/fax/electronic)</a:t>
            </a:r>
          </a:p>
          <a:p>
            <a:pPr marL="177845" indent="-177845">
              <a:buFont typeface="Arial" panose="020B0604020202020204" pitchFamily="34" charset="0"/>
              <a:buChar char="•"/>
            </a:pPr>
            <a:r>
              <a:rPr lang="en-US" dirty="0">
                <a:latin typeface="Arial Narrow" panose="020B0606020202030204" pitchFamily="34" charset="0"/>
              </a:rPr>
              <a:t>BCBSKS staff will review for medical necessity</a:t>
            </a:r>
          </a:p>
          <a:p>
            <a:pPr marL="177845" indent="-177845">
              <a:buFont typeface="Arial" panose="020B0604020202020204" pitchFamily="34" charset="0"/>
              <a:buChar char="•"/>
            </a:pPr>
            <a:r>
              <a:rPr lang="en-US" dirty="0">
                <a:latin typeface="Arial Narrow" panose="020B0606020202030204" pitchFamily="34" charset="0"/>
              </a:rPr>
              <a:t>BCBSKS staff will lengthen the period of approval so that there are less CSRs that the hospitals have to do.  BCBSKS will provide the next review date.</a:t>
            </a:r>
          </a:p>
          <a:p>
            <a:pPr marL="177845" indent="-177845">
              <a:buFont typeface="Arial" panose="020B0604020202020204" pitchFamily="34" charset="0"/>
              <a:buChar char="•"/>
            </a:pPr>
            <a:r>
              <a:rPr lang="en-US" dirty="0">
                <a:latin typeface="Arial Narrow" panose="020B0606020202030204" pitchFamily="34" charset="0"/>
              </a:rPr>
              <a:t>Hospital to provide clinical update when due</a:t>
            </a:r>
          </a:p>
          <a:p>
            <a:pPr marL="177845" indent="-177845">
              <a:buFont typeface="Arial" panose="020B0604020202020204" pitchFamily="34" charset="0"/>
              <a:buChar char="•"/>
            </a:pPr>
            <a:r>
              <a:rPr lang="en-US" dirty="0">
                <a:latin typeface="Arial Narrow" panose="020B0606020202030204" pitchFamily="34" charset="0"/>
              </a:rPr>
              <a:t>Hospital needs to notify BCBSKS of discharge date</a:t>
            </a:r>
          </a:p>
          <a:p>
            <a:endParaRPr lang="en-US" dirty="0">
              <a:latin typeface="Arial Narrow" panose="020B0606020202030204" pitchFamily="34" charset="0"/>
            </a:endParaRPr>
          </a:p>
          <a:p>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7F1976ED-2BF0-403F-9DFD-79A74E0A3F78}" type="slidenum">
              <a:rPr lang="en-US" smtClean="0"/>
              <a:pPr>
                <a:defRPr/>
              </a:pPr>
              <a:t>6</a:t>
            </a:fld>
            <a:endParaRPr lang="en-US"/>
          </a:p>
        </p:txBody>
      </p:sp>
    </p:spTree>
    <p:extLst>
      <p:ext uri="{BB962C8B-B14F-4D97-AF65-F5344CB8AC3E}">
        <p14:creationId xmlns:p14="http://schemas.microsoft.com/office/powerpoint/2010/main" val="1703667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Narrow" panose="020B0606020202030204" pitchFamily="34" charset="0"/>
              </a:rPr>
              <a:t>We recognize that it may become necessary for our acute hospitals to transfer non-COVID-19 patients to alternative care settings.  </a:t>
            </a:r>
          </a:p>
          <a:p>
            <a:pPr marL="177845" indent="-177845">
              <a:buFont typeface="Arial" panose="020B0604020202020204" pitchFamily="34" charset="0"/>
              <a:buChar char="•"/>
            </a:pPr>
            <a:r>
              <a:rPr lang="en-US" dirty="0">
                <a:latin typeface="Arial Narrow" panose="020B0606020202030204" pitchFamily="34" charset="0"/>
              </a:rPr>
              <a:t>LTAC and inpatient rehabs need to notify BCBSKS within 7 days of transfer</a:t>
            </a:r>
          </a:p>
          <a:p>
            <a:pPr marL="177845" indent="-177845">
              <a:buFont typeface="Arial" panose="020B0604020202020204" pitchFamily="34" charset="0"/>
              <a:buChar char="•"/>
            </a:pPr>
            <a:r>
              <a:rPr lang="en-US" dirty="0">
                <a:latin typeface="Arial Narrow" panose="020B0606020202030204" pitchFamily="34" charset="0"/>
              </a:rPr>
              <a:t>BCBSKS staff will verify if admission is an overflow transfer</a:t>
            </a:r>
          </a:p>
          <a:p>
            <a:pPr marL="177845" indent="-177845">
              <a:buFont typeface="Arial" panose="020B0604020202020204" pitchFamily="34" charset="0"/>
              <a:buChar char="•"/>
            </a:pPr>
            <a:r>
              <a:rPr lang="en-US" dirty="0">
                <a:latin typeface="Arial Narrow" panose="020B0606020202030204" pitchFamily="34" charset="0"/>
              </a:rPr>
              <a:t>BCBSKS will approve days without records and provide a next review date</a:t>
            </a:r>
          </a:p>
          <a:p>
            <a:pPr marL="177845" indent="-177845">
              <a:buFont typeface="Arial" panose="020B0604020202020204" pitchFamily="34" charset="0"/>
              <a:buChar char="•"/>
            </a:pPr>
            <a:r>
              <a:rPr lang="en-US" dirty="0">
                <a:latin typeface="Arial Narrow" panose="020B0606020202030204" pitchFamily="34" charset="0"/>
              </a:rPr>
              <a:t>LTAC and inpatient rehabs provide clinical update when due</a:t>
            </a:r>
          </a:p>
          <a:p>
            <a:pPr marL="177845" indent="-177845">
              <a:buFont typeface="Arial" panose="020B0604020202020204" pitchFamily="34" charset="0"/>
              <a:buChar char="•"/>
            </a:pPr>
            <a:r>
              <a:rPr lang="en-US" dirty="0">
                <a:latin typeface="Arial Narrow" panose="020B0606020202030204" pitchFamily="34" charset="0"/>
              </a:rPr>
              <a:t>LTAC and inpatient rehabs need to notify BCBSKS discharge date</a:t>
            </a:r>
          </a:p>
          <a:p>
            <a:endParaRPr lang="en-US" dirty="0"/>
          </a:p>
        </p:txBody>
      </p:sp>
      <p:sp>
        <p:nvSpPr>
          <p:cNvPr id="4" name="Slide Number Placeholder 3"/>
          <p:cNvSpPr>
            <a:spLocks noGrp="1"/>
          </p:cNvSpPr>
          <p:nvPr>
            <p:ph type="sldNum" sz="quarter" idx="10"/>
          </p:nvPr>
        </p:nvSpPr>
        <p:spPr/>
        <p:txBody>
          <a:bodyPr/>
          <a:lstStyle/>
          <a:p>
            <a:pPr>
              <a:defRPr/>
            </a:pPr>
            <a:fld id="{7F1976ED-2BF0-403F-9DFD-79A74E0A3F78}" type="slidenum">
              <a:rPr lang="en-US" smtClean="0"/>
              <a:pPr>
                <a:defRPr/>
              </a:pPr>
              <a:t>7</a:t>
            </a:fld>
            <a:endParaRPr lang="en-US"/>
          </a:p>
        </p:txBody>
      </p:sp>
    </p:spTree>
    <p:extLst>
      <p:ext uri="{BB962C8B-B14F-4D97-AF65-F5344CB8AC3E}">
        <p14:creationId xmlns:p14="http://schemas.microsoft.com/office/powerpoint/2010/main" val="2925982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Narrow" panose="020B0606020202030204" pitchFamily="34" charset="0"/>
              </a:rPr>
              <a:t>COVID-19</a:t>
            </a:r>
            <a:r>
              <a:rPr lang="en-US" baseline="0" dirty="0" smtClean="0">
                <a:latin typeface="Arial Narrow" panose="020B0606020202030204" pitchFamily="34" charset="0"/>
              </a:rPr>
              <a:t> Provider Information Page:</a:t>
            </a:r>
          </a:p>
          <a:p>
            <a:r>
              <a:rPr lang="en-US" dirty="0" smtClean="0">
                <a:latin typeface="Arial Narrow" panose="020B0606020202030204" pitchFamily="34" charset="0"/>
                <a:hlinkClick r:id="rId3"/>
              </a:rPr>
              <a:t>https://www.bcbsks.com/CustomerService/Providers/Publications/covid-19/</a:t>
            </a:r>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7F1976ED-2BF0-403F-9DFD-79A74E0A3F78}" type="slidenum">
              <a:rPr lang="en-US" smtClean="0"/>
              <a:pPr>
                <a:defRPr/>
              </a:pPr>
              <a:t>8</a:t>
            </a:fld>
            <a:endParaRPr lang="en-US"/>
          </a:p>
        </p:txBody>
      </p:sp>
    </p:spTree>
    <p:extLst>
      <p:ext uri="{BB962C8B-B14F-4D97-AF65-F5344CB8AC3E}">
        <p14:creationId xmlns:p14="http://schemas.microsoft.com/office/powerpoint/2010/main" val="293884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b="1" u="sng" dirty="0">
                <a:latin typeface="Arial Narrow" panose="020B0606020202030204" pitchFamily="34" charset="0"/>
              </a:rPr>
              <a:t>QBRP Reporting:</a:t>
            </a:r>
          </a:p>
          <a:p>
            <a:pPr marL="177845" indent="-177845">
              <a:buFont typeface="Arial" panose="020B0604020202020204" pitchFamily="34" charset="0"/>
              <a:buChar char="•"/>
            </a:pPr>
            <a:r>
              <a:rPr lang="en-US" sz="1200" dirty="0">
                <a:latin typeface="Arial Narrow" panose="020B0606020202030204" pitchFamily="34" charset="0"/>
              </a:rPr>
              <a:t>QBRP reporting is due to BCBSKS by midnight on May 5</a:t>
            </a:r>
            <a:r>
              <a:rPr lang="en-US" sz="1200" baseline="30000" dirty="0">
                <a:latin typeface="Arial Narrow" panose="020B0606020202030204" pitchFamily="34" charset="0"/>
              </a:rPr>
              <a:t>th</a:t>
            </a:r>
            <a:endParaRPr lang="en-US" sz="1200" dirty="0">
              <a:latin typeface="Arial Narrow" panose="020B0606020202030204" pitchFamily="34" charset="0"/>
            </a:endParaRPr>
          </a:p>
          <a:p>
            <a:pPr marL="177845" indent="-177845">
              <a:buFont typeface="Arial" panose="020B0604020202020204" pitchFamily="34" charset="0"/>
              <a:buChar char="•"/>
            </a:pPr>
            <a:r>
              <a:rPr lang="en-US" sz="1200" dirty="0">
                <a:latin typeface="Arial Narrow" panose="020B0606020202030204" pitchFamily="34" charset="0"/>
              </a:rPr>
              <a:t>Providers should submit data via the QBRP portal located on </a:t>
            </a:r>
            <a:r>
              <a:rPr lang="en-US" sz="1200" dirty="0" err="1">
                <a:latin typeface="Arial Narrow" panose="020B0606020202030204" pitchFamily="34" charset="0"/>
              </a:rPr>
              <a:t>BlueAccess</a:t>
            </a:r>
            <a:endParaRPr lang="en-US" sz="1200" dirty="0">
              <a:latin typeface="Arial Narrow" panose="020B0606020202030204" pitchFamily="34" charset="0"/>
            </a:endParaRPr>
          </a:p>
          <a:p>
            <a:pPr marL="177845" indent="-177845">
              <a:buFont typeface="Arial" panose="020B0604020202020204" pitchFamily="34" charset="0"/>
              <a:buChar char="•"/>
            </a:pPr>
            <a:r>
              <a:rPr lang="en-US" sz="1200" dirty="0">
                <a:latin typeface="Arial Narrow" panose="020B0606020202030204" pitchFamily="34" charset="0"/>
              </a:rPr>
              <a:t>Data reported by May 5</a:t>
            </a:r>
            <a:r>
              <a:rPr lang="en-US" sz="1200" baseline="30000" dirty="0">
                <a:latin typeface="Arial Narrow" panose="020B0606020202030204" pitchFamily="34" charset="0"/>
              </a:rPr>
              <a:t>th</a:t>
            </a:r>
            <a:r>
              <a:rPr lang="en-US" sz="1200" dirty="0">
                <a:latin typeface="Arial Narrow" panose="020B0606020202030204" pitchFamily="34" charset="0"/>
              </a:rPr>
              <a:t> is derived from discharges between 7/01/19 and 12/31/19.</a:t>
            </a:r>
          </a:p>
          <a:p>
            <a:pPr marL="177845" indent="-177845">
              <a:buFont typeface="Arial" panose="020B0604020202020204" pitchFamily="34" charset="0"/>
              <a:buChar char="•"/>
            </a:pPr>
            <a:r>
              <a:rPr lang="en-US" sz="1200" dirty="0">
                <a:latin typeface="Arial Narrow" panose="020B0606020202030204" pitchFamily="34" charset="0"/>
              </a:rPr>
              <a:t>Hospitals with 1700 IP bed days or less qualifying for low volume incentive should submit</a:t>
            </a:r>
          </a:p>
          <a:p>
            <a:pPr marL="652099" lvl="1" indent="-177845">
              <a:buFont typeface="Arial" panose="020B0604020202020204" pitchFamily="34" charset="0"/>
              <a:buChar char="•"/>
            </a:pPr>
            <a:r>
              <a:rPr lang="en-US" sz="1200" dirty="0">
                <a:latin typeface="Arial Narrow" panose="020B0606020202030204" pitchFamily="34" charset="0"/>
              </a:rPr>
              <a:t>Attestation of KHC HIIN educational events your staff participated in from November 1, 2019 – April 30, 2019</a:t>
            </a:r>
          </a:p>
          <a:p>
            <a:pPr marL="652099" lvl="1" indent="-177845">
              <a:buFont typeface="Arial" panose="020B0604020202020204" pitchFamily="34" charset="0"/>
              <a:buChar char="•"/>
            </a:pPr>
            <a:r>
              <a:rPr lang="en-US" sz="1200" dirty="0">
                <a:latin typeface="Arial Narrow" panose="020B0606020202030204" pitchFamily="34" charset="0"/>
              </a:rPr>
              <a:t>Medicare Cost Report Worksheet S-3 filed between 10/1/18 and 9/30/19.</a:t>
            </a:r>
          </a:p>
          <a:p>
            <a:pPr marL="177845" indent="-177845">
              <a:buFont typeface="Arial" panose="020B0604020202020204" pitchFamily="34" charset="0"/>
              <a:buChar char="•"/>
            </a:pPr>
            <a:r>
              <a:rPr lang="en-US" sz="1200" dirty="0">
                <a:latin typeface="Arial Narrow" panose="020B0606020202030204" pitchFamily="34" charset="0"/>
              </a:rPr>
              <a:t>BCBSKS continues to monitor the use of the electronic portal to submit precertification and continues stay reviews. Currently tracking usage from November 1, 2019 – April 30, 2019.</a:t>
            </a:r>
          </a:p>
          <a:p>
            <a:pPr marL="177845" indent="-177845">
              <a:buFont typeface="Arial" panose="020B0604020202020204" pitchFamily="34" charset="0"/>
              <a:buChar char="•"/>
            </a:pPr>
            <a:r>
              <a:rPr lang="en-US" sz="1200" dirty="0">
                <a:latin typeface="Arial Narrow" panose="020B0606020202030204" pitchFamily="34" charset="0"/>
              </a:rPr>
              <a:t>Please remember that the QBRP submission portal will time out for no activity after 15 minutes. </a:t>
            </a:r>
          </a:p>
          <a:p>
            <a:endParaRPr lang="en-US" sz="1200" dirty="0">
              <a:latin typeface="Arial Narrow" panose="020B0606020202030204" pitchFamily="34" charset="0"/>
            </a:endParaRPr>
          </a:p>
          <a:p>
            <a:pPr lvl="0"/>
            <a:r>
              <a:rPr lang="en-US" sz="1200" dirty="0">
                <a:latin typeface="Arial Narrow" panose="020B0606020202030204" pitchFamily="34" charset="0"/>
              </a:rPr>
              <a:t>If having difficulty submitting data or if you receive a message stating that your information has already been submitted, please contact Melanie Moriarty, Provider Program Specialist to report your issue. Please provider your NPI number when reporting issues.</a:t>
            </a:r>
          </a:p>
          <a:p>
            <a:r>
              <a:rPr lang="en-US" sz="1200" dirty="0">
                <a:latin typeface="Arial Narrow" panose="020B0606020202030204" pitchFamily="34" charset="0"/>
              </a:rPr>
              <a:t>	Melanie Moriarty, Provider Program Specialist</a:t>
            </a:r>
            <a:br>
              <a:rPr lang="en-US" sz="1200" dirty="0">
                <a:latin typeface="Arial Narrow" panose="020B0606020202030204" pitchFamily="34" charset="0"/>
              </a:rPr>
            </a:br>
            <a:r>
              <a:rPr lang="en-US" sz="1200" dirty="0">
                <a:latin typeface="Arial Narrow" panose="020B0606020202030204" pitchFamily="34" charset="0"/>
              </a:rPr>
              <a:t>	Phone:  (785) 291-6593</a:t>
            </a:r>
            <a:br>
              <a:rPr lang="en-US" sz="1200" dirty="0">
                <a:latin typeface="Arial Narrow" panose="020B0606020202030204" pitchFamily="34" charset="0"/>
              </a:rPr>
            </a:br>
            <a:r>
              <a:rPr lang="en-US" sz="1200" dirty="0">
                <a:latin typeface="Arial Narrow" panose="020B0606020202030204" pitchFamily="34" charset="0"/>
              </a:rPr>
              <a:t>	Email:  </a:t>
            </a:r>
            <a:r>
              <a:rPr lang="en-US" sz="1200" u="sng" dirty="0">
                <a:latin typeface="Arial Narrow" panose="020B0606020202030204" pitchFamily="34" charset="0"/>
                <a:hlinkClick r:id="rId3"/>
              </a:rPr>
              <a:t>Melanie.Moriarty@bcbsks.com</a:t>
            </a:r>
            <a:endParaRPr lang="en-US" sz="1200" dirty="0">
              <a:latin typeface="Arial Narrow" panose="020B0606020202030204" pitchFamily="34" charset="0"/>
            </a:endParaRPr>
          </a:p>
          <a:p>
            <a:endParaRPr lang="en-US" sz="1200" dirty="0" smtClean="0">
              <a:latin typeface="Arial Narrow" panose="020B0606020202030204" pitchFamily="34" charset="0"/>
            </a:endParaRPr>
          </a:p>
          <a:p>
            <a:r>
              <a:rPr lang="en-US" sz="1200" b="1" u="sng" dirty="0" smtClean="0">
                <a:latin typeface="Arial Narrow" panose="020B0606020202030204" pitchFamily="34" charset="0"/>
              </a:rPr>
              <a:t>2021 QBRP Changes:</a:t>
            </a:r>
          </a:p>
          <a:p>
            <a:r>
              <a:rPr lang="en-US" sz="1200" dirty="0">
                <a:latin typeface="Arial Narrow" panose="020B0606020202030204" pitchFamily="34" charset="0"/>
              </a:rPr>
              <a:t>BCBSKS is making one change to QBRP in 2021. The change relates to Critical Access Hospital QBRP only. </a:t>
            </a:r>
          </a:p>
          <a:p>
            <a:r>
              <a:rPr lang="en-US" sz="1200" dirty="0">
                <a:latin typeface="Arial Narrow" panose="020B0606020202030204" pitchFamily="34" charset="0"/>
              </a:rPr>
              <a:t> </a:t>
            </a:r>
          </a:p>
          <a:p>
            <a:r>
              <a:rPr lang="en-US" sz="1200" dirty="0">
                <a:latin typeface="Arial Narrow" panose="020B0606020202030204" pitchFamily="34" charset="0"/>
              </a:rPr>
              <a:t>At the request of KHA, BCBSKS is replacing the Quality Measure19 "Overall Sepsis Mortality Rate" with a new measure tracking Emergency Department Transfer Communication.</a:t>
            </a:r>
          </a:p>
          <a:p>
            <a:endParaRPr lang="en-US" sz="1200" b="1" u="sng" dirty="0">
              <a:latin typeface="Arial Narrow" panose="020B0606020202030204" pitchFamily="34" charset="0"/>
            </a:endParaRPr>
          </a:p>
          <a:p>
            <a:r>
              <a:rPr lang="en-US" sz="1200" b="1" u="sng" dirty="0">
                <a:latin typeface="Arial Narrow" panose="020B0606020202030204" pitchFamily="34" charset="0"/>
              </a:rPr>
              <a:t>EDTC- Emergency Department Transfer Communication</a:t>
            </a:r>
          </a:p>
          <a:p>
            <a:r>
              <a:rPr lang="en-US" sz="1200" dirty="0">
                <a:latin typeface="Arial Narrow" panose="020B0606020202030204" pitchFamily="34" charset="0"/>
              </a:rPr>
              <a:t>Numerator Statement:   Number of patients transferred to another healthcare facility whose medical record documentation indicated that all the following relevant elements were documented and communicated to the receiving hospital in a timely manner:</a:t>
            </a:r>
          </a:p>
          <a:p>
            <a:r>
              <a:rPr lang="en-US" sz="1200" dirty="0">
                <a:latin typeface="Arial Narrow" panose="020B0606020202030204" pitchFamily="34" charset="0"/>
              </a:rPr>
              <a:t> </a:t>
            </a:r>
          </a:p>
          <a:p>
            <a:r>
              <a:rPr lang="en-US" sz="1200" dirty="0">
                <a:latin typeface="Arial Narrow" panose="020B0606020202030204" pitchFamily="34" charset="0"/>
              </a:rPr>
              <a:t>1.  Home Medications</a:t>
            </a:r>
          </a:p>
          <a:p>
            <a:r>
              <a:rPr lang="en-US" sz="1200" dirty="0">
                <a:latin typeface="Arial Narrow" panose="020B0606020202030204" pitchFamily="34" charset="0"/>
              </a:rPr>
              <a:t>2.  Allergies and/or Reactions</a:t>
            </a:r>
          </a:p>
          <a:p>
            <a:r>
              <a:rPr lang="en-US" sz="1200" dirty="0">
                <a:latin typeface="Arial Narrow" panose="020B0606020202030204" pitchFamily="34" charset="0"/>
              </a:rPr>
              <a:t>3.  Medication Administered in ED</a:t>
            </a:r>
          </a:p>
          <a:p>
            <a:r>
              <a:rPr lang="en-US" sz="1200" dirty="0">
                <a:latin typeface="Arial Narrow" panose="020B0606020202030204" pitchFamily="34" charset="0"/>
              </a:rPr>
              <a:t>4.  ED Provider Notes</a:t>
            </a:r>
          </a:p>
          <a:p>
            <a:r>
              <a:rPr lang="en-US" sz="1200" dirty="0">
                <a:latin typeface="Arial Narrow" panose="020B0606020202030204" pitchFamily="34" charset="0"/>
              </a:rPr>
              <a:t>5.  Mental Status/Orientation Assessment</a:t>
            </a:r>
          </a:p>
          <a:p>
            <a:r>
              <a:rPr lang="en-US" sz="1200" dirty="0">
                <a:latin typeface="Arial Narrow" panose="020B0606020202030204" pitchFamily="34" charset="0"/>
              </a:rPr>
              <a:t>6.  Reason for Transfer and/or Plan of Care</a:t>
            </a:r>
          </a:p>
          <a:p>
            <a:r>
              <a:rPr lang="en-US" sz="1200" dirty="0">
                <a:latin typeface="Arial Narrow" panose="020B0606020202030204" pitchFamily="34" charset="0"/>
              </a:rPr>
              <a:t>7.  Tests and/or Procedure Performed</a:t>
            </a:r>
          </a:p>
          <a:p>
            <a:r>
              <a:rPr lang="en-US" sz="1200" dirty="0">
                <a:latin typeface="Arial Narrow" panose="020B0606020202030204" pitchFamily="34" charset="0"/>
              </a:rPr>
              <a:t>8.  Tests and/or Procedures Results</a:t>
            </a:r>
          </a:p>
          <a:p>
            <a:r>
              <a:rPr lang="en-US" sz="1200" dirty="0">
                <a:latin typeface="Arial Narrow" panose="020B0606020202030204" pitchFamily="34" charset="0"/>
              </a:rPr>
              <a:t> </a:t>
            </a:r>
          </a:p>
          <a:p>
            <a:r>
              <a:rPr lang="en-US" sz="1200" dirty="0">
                <a:latin typeface="Arial Narrow" panose="020B0606020202030204" pitchFamily="34" charset="0"/>
              </a:rPr>
              <a:t>*For ALL data elements, the definition of "sent" includes the following documentation:  1) hard copy sent directly with the patient, or communicated via fax or phone within 60 minutes of patient departure, or 2) immediately available via shared EHR or HIE.</a:t>
            </a:r>
          </a:p>
          <a:p>
            <a:r>
              <a:rPr lang="en-US" sz="1200" dirty="0">
                <a:latin typeface="Arial Narrow" panose="020B0606020202030204" pitchFamily="34" charset="0"/>
              </a:rPr>
              <a:t> </a:t>
            </a:r>
          </a:p>
          <a:p>
            <a:r>
              <a:rPr lang="en-US" sz="1200" dirty="0">
                <a:latin typeface="Arial Narrow" panose="020B0606020202030204" pitchFamily="34" charset="0"/>
              </a:rPr>
              <a:t>Denominator Statement:  Transfers from an ED to another healthcare facility</a:t>
            </a:r>
          </a:p>
          <a:p>
            <a:r>
              <a:rPr lang="en-US" sz="1200" dirty="0">
                <a:latin typeface="Arial Narrow" panose="020B0606020202030204" pitchFamily="34" charset="0"/>
              </a:rPr>
              <a:t> </a:t>
            </a:r>
          </a:p>
          <a:p>
            <a:r>
              <a:rPr lang="en-US" sz="1200" dirty="0">
                <a:latin typeface="Arial Narrow" panose="020B0606020202030204" pitchFamily="34" charset="0"/>
              </a:rPr>
              <a:t>Benchmark:  greater than or equal to 74%.</a:t>
            </a:r>
          </a:p>
          <a:p>
            <a:endParaRPr lang="en-US" sz="1200" b="1" u="sng"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7F1976ED-2BF0-403F-9DFD-79A74E0A3F78}" type="slidenum">
              <a:rPr lang="en-US" smtClean="0"/>
              <a:pPr>
                <a:defRPr/>
              </a:pPr>
              <a:t>9</a:t>
            </a:fld>
            <a:endParaRPr lang="en-US"/>
          </a:p>
        </p:txBody>
      </p:sp>
    </p:spTree>
    <p:extLst>
      <p:ext uri="{BB962C8B-B14F-4D97-AF65-F5344CB8AC3E}">
        <p14:creationId xmlns:p14="http://schemas.microsoft.com/office/powerpoint/2010/main" val="40091735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Box 7"/>
          <p:cNvSpPr txBox="1"/>
          <p:nvPr userDrawn="1"/>
        </p:nvSpPr>
        <p:spPr>
          <a:xfrm>
            <a:off x="7476074" y="5928679"/>
            <a:ext cx="1294804"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lang="en-US" sz="1400" dirty="0" err="1">
                <a:solidFill>
                  <a:srgbClr val="005EB8"/>
                </a:solidFill>
              </a:rPr>
              <a:t>b</a:t>
            </a:r>
            <a:r>
              <a:rPr kumimoji="0" lang="en-US" sz="1400" b="0" i="0" u="none" strike="noStrike" cap="none" spc="0" normalizeH="0" baseline="0" dirty="0" err="1" smtClean="0">
                <a:ln>
                  <a:noFill/>
                </a:ln>
                <a:solidFill>
                  <a:srgbClr val="005EB8"/>
                </a:solidFill>
                <a:effectLst/>
                <a:uFillTx/>
                <a:sym typeface="Helvetica Light"/>
              </a:rPr>
              <a:t>cbsks.com</a:t>
            </a:r>
            <a:endParaRPr kumimoji="0" lang="en-US" sz="1400" b="0" i="0" u="none" strike="noStrike" cap="none" spc="0" normalizeH="0" baseline="0" dirty="0">
              <a:ln>
                <a:noFill/>
              </a:ln>
              <a:solidFill>
                <a:srgbClr val="005EB8"/>
              </a:solidFill>
              <a:effectLst/>
              <a:uFillTx/>
              <a:sym typeface="Helvetica Light"/>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56579" y="5487476"/>
            <a:ext cx="2063500" cy="349095"/>
          </a:xfrm>
          <a:prstGeom prst="rect">
            <a:avLst/>
          </a:prstGeom>
        </p:spPr>
      </p:pic>
      <p:sp>
        <p:nvSpPr>
          <p:cNvPr id="3" name="Picture Placeholder 2"/>
          <p:cNvSpPr>
            <a:spLocks noGrp="1"/>
          </p:cNvSpPr>
          <p:nvPr>
            <p:ph type="pic" sz="quarter" idx="11" hasCustomPrompt="1"/>
          </p:nvPr>
        </p:nvSpPr>
        <p:spPr>
          <a:xfrm>
            <a:off x="0" y="487864"/>
            <a:ext cx="9144000" cy="4572011"/>
          </a:xfrm>
          <a:solidFill>
            <a:schemeClr val="bg1">
              <a:lumMod val="85000"/>
            </a:schemeClr>
          </a:solidFill>
        </p:spPr>
        <p:txBody>
          <a:bodyPr anchor="t">
            <a:normAutofit/>
          </a:bodyPr>
          <a:lstStyle>
            <a:lvl1pPr marL="0" indent="0" algn="ctr">
              <a:buNone/>
              <a:defRPr sz="2800">
                <a:solidFill>
                  <a:schemeClr val="bg1">
                    <a:lumMod val="75000"/>
                  </a:schemeClr>
                </a:solidFill>
              </a:defRPr>
            </a:lvl1pPr>
          </a:lstStyle>
          <a:p>
            <a:r>
              <a:rPr lang="en-US" dirty="0" smtClean="0"/>
              <a:t>Click icon to insert background photo</a:t>
            </a:r>
            <a:endParaRPr lang="en-US" dirty="0"/>
          </a:p>
        </p:txBody>
      </p:sp>
      <p:sp>
        <p:nvSpPr>
          <p:cNvPr id="14" name="Date Placeholder 3"/>
          <p:cNvSpPr>
            <a:spLocks noGrp="1"/>
          </p:cNvSpPr>
          <p:nvPr>
            <p:ph type="dt" sz="half" idx="10"/>
          </p:nvPr>
        </p:nvSpPr>
        <p:spPr>
          <a:xfrm>
            <a:off x="457200" y="6452191"/>
            <a:ext cx="999067" cy="167680"/>
          </a:xfrm>
          <a:prstGeom prst="rect">
            <a:avLst/>
          </a:prstGeom>
        </p:spPr>
        <p:txBody>
          <a:bodyPr/>
          <a:lstStyle>
            <a:lvl1pPr>
              <a:defRPr sz="600"/>
            </a:lvl1pPr>
          </a:lstStyle>
          <a:p>
            <a:fld id="{4A9E7B99-7C3F-4BC3-B7B8-7E1F8C620B24}" type="datetime1">
              <a:rPr lang="en-US" smtClean="0"/>
              <a:pPr/>
              <a:t>04/21/2020</a:t>
            </a:fld>
            <a:endParaRPr lang="en-US" dirty="0"/>
          </a:p>
        </p:txBody>
      </p:sp>
      <p:sp>
        <p:nvSpPr>
          <p:cNvPr id="17" name="Text Placeholder 16"/>
          <p:cNvSpPr>
            <a:spLocks noGrp="1"/>
          </p:cNvSpPr>
          <p:nvPr>
            <p:ph type="body" sz="quarter" idx="13" hasCustomPrompt="1"/>
          </p:nvPr>
        </p:nvSpPr>
        <p:spPr>
          <a:xfrm>
            <a:off x="4580536" y="3383548"/>
            <a:ext cx="3167062" cy="553998"/>
          </a:xfrm>
          <a:solidFill>
            <a:schemeClr val="bg2"/>
          </a:solidFill>
          <a:ln>
            <a:noFill/>
          </a:ln>
        </p:spPr>
        <p:txBody>
          <a:bodyPr lIns="182880" tIns="182880" bIns="137160">
            <a:spAutoFit/>
          </a:bodyPr>
          <a:lstStyle>
            <a:lvl1pPr marL="0" indent="0">
              <a:lnSpc>
                <a:spcPct val="70000"/>
              </a:lnSpc>
              <a:buNone/>
              <a:defRPr sz="2000">
                <a:solidFill>
                  <a:srgbClr val="FFFFFF"/>
                </a:solidFill>
              </a:defRPr>
            </a:lvl1pPr>
          </a:lstStyle>
          <a:p>
            <a:pPr lvl="0"/>
            <a:r>
              <a:rPr lang="en-US" dirty="0" smtClean="0"/>
              <a:t>Insert Sub Title</a:t>
            </a:r>
          </a:p>
        </p:txBody>
      </p:sp>
      <p:sp>
        <p:nvSpPr>
          <p:cNvPr id="5" name="Text Placeholder 4"/>
          <p:cNvSpPr>
            <a:spLocks noGrp="1"/>
          </p:cNvSpPr>
          <p:nvPr>
            <p:ph type="body" sz="quarter" idx="12" hasCustomPrompt="1"/>
          </p:nvPr>
        </p:nvSpPr>
        <p:spPr>
          <a:xfrm>
            <a:off x="4444472" y="2644884"/>
            <a:ext cx="4716196" cy="738664"/>
          </a:xfrm>
          <a:solidFill>
            <a:schemeClr val="tx2"/>
          </a:solidFill>
          <a:ln>
            <a:noFill/>
          </a:ln>
          <a:effectLst/>
        </p:spPr>
        <p:txBody>
          <a:bodyPr wrap="square" lIns="274320" tIns="228600" bIns="182880" anchor="b">
            <a:spAutoFit/>
          </a:bodyPr>
          <a:lstStyle>
            <a:lvl1pPr marL="0" indent="0">
              <a:lnSpc>
                <a:spcPct val="70000"/>
              </a:lnSpc>
              <a:buNone/>
              <a:defRPr sz="2800" baseline="0">
                <a:solidFill>
                  <a:schemeClr val="bg1"/>
                </a:solidFill>
              </a:defRPr>
            </a:lvl1pPr>
          </a:lstStyle>
          <a:p>
            <a:pPr lvl="0"/>
            <a:r>
              <a:rPr lang="en-US" dirty="0" smtClean="0"/>
              <a:t>Insert Title Here</a:t>
            </a:r>
          </a:p>
        </p:txBody>
      </p:sp>
      <p:sp>
        <p:nvSpPr>
          <p:cNvPr id="26" name="Rectangle 25"/>
          <p:cNvSpPr/>
          <p:nvPr userDrawn="1"/>
        </p:nvSpPr>
        <p:spPr>
          <a:xfrm>
            <a:off x="3352800" y="6335200"/>
            <a:ext cx="2396067" cy="184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userDrawn="1"/>
        </p:nvSpPr>
        <p:spPr>
          <a:xfrm>
            <a:off x="0" y="6620932"/>
            <a:ext cx="9144000" cy="23706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13" name="Rectangle 12"/>
          <p:cNvSpPr/>
          <p:nvPr userDrawn="1"/>
        </p:nvSpPr>
        <p:spPr>
          <a:xfrm>
            <a:off x="0" y="0"/>
            <a:ext cx="9144000" cy="482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701318316"/>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87362"/>
            <a:ext cx="8229600" cy="930275"/>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marL="342900" indent="-342900">
              <a:buFont typeface="Arial" panose="020B0604020202020204" pitchFamily="34" charset="0"/>
              <a:buChar char="»"/>
              <a:defRPr sz="28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2000"/>
            </a:lvl3pPr>
            <a:lvl4pPr marL="1600200" indent="-228600">
              <a:buFont typeface="Arial" panose="020B0604020202020204" pitchFamily="34" charset="0"/>
              <a:buChar char="»"/>
              <a:defRPr sz="1800"/>
            </a:lvl4pPr>
            <a:lvl5pPr marL="2057400" indent="-228600">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marL="342900" indent="-342900">
              <a:buFont typeface="Arial" panose="020B0604020202020204" pitchFamily="34" charset="0"/>
              <a:buChar char="»"/>
              <a:defRPr sz="28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2000"/>
            </a:lvl3pPr>
            <a:lvl4pPr marL="1600200" indent="-228600">
              <a:buFont typeface="Arial" panose="020B0604020202020204" pitchFamily="34" charset="0"/>
              <a:buChar char="»"/>
              <a:defRPr sz="1800"/>
            </a:lvl4pPr>
            <a:lvl5pPr marL="2057400" indent="-228600">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8950756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bject Lef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457200" y="487362"/>
            <a:ext cx="8229600" cy="930275"/>
          </a:xfrm>
        </p:spPr>
        <p:txBody>
          <a:bodyPr/>
          <a:lstStyle>
            <a:lvl1pPr>
              <a:defRPr>
                <a:solidFill>
                  <a:srgbClr val="41B6E6"/>
                </a:solidFill>
              </a:defRPr>
            </a:lvl1pPr>
          </a:lstStyle>
          <a:p>
            <a:r>
              <a:rPr lang="en-US" dirty="0" smtClean="0"/>
              <a:t>Click to edit Master title style</a:t>
            </a:r>
            <a:endParaRPr lang="en-US" dirty="0"/>
          </a:p>
        </p:txBody>
      </p:sp>
      <p:sp>
        <p:nvSpPr>
          <p:cNvPr id="8" name="Content Placeholder 2"/>
          <p:cNvSpPr>
            <a:spLocks noGrp="1"/>
          </p:cNvSpPr>
          <p:nvPr>
            <p:ph sz="half" idx="1" hasCustomPrompt="1"/>
          </p:nvPr>
        </p:nvSpPr>
        <p:spPr>
          <a:xfrm>
            <a:off x="457200" y="1600200"/>
            <a:ext cx="4038600" cy="4525963"/>
          </a:xfrm>
        </p:spPr>
        <p:txBody>
          <a:bodyPr/>
          <a:lstStyle>
            <a:lvl1pPr marL="0" indent="0">
              <a:buNone/>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insert object</a:t>
            </a:r>
            <a:endParaRPr lang="en-US" dirty="0"/>
          </a:p>
        </p:txBody>
      </p:sp>
      <p:sp>
        <p:nvSpPr>
          <p:cNvPr id="12" name="Text Placeholder 2"/>
          <p:cNvSpPr>
            <a:spLocks noGrp="1"/>
          </p:cNvSpPr>
          <p:nvPr>
            <p:ph idx="10"/>
          </p:nvPr>
        </p:nvSpPr>
        <p:spPr>
          <a:xfrm>
            <a:off x="4630414" y="1600200"/>
            <a:ext cx="4056385" cy="4525963"/>
          </a:xfrm>
          <a:prstGeom prst="rect">
            <a:avLst/>
          </a:prstGeom>
        </p:spPr>
        <p:txBody>
          <a:bodyPr vert="horz" lIns="91440" tIns="45720" rIns="91440" bIns="45720" rtlCol="0">
            <a:normAutofit/>
          </a:bodyPr>
          <a:lstStyle>
            <a:lvl1pPr marL="342900" indent="-342900">
              <a:buFont typeface="Arial" panose="020B0604020202020204" pitchFamily="34" charset="0"/>
              <a:buChar char="»"/>
              <a:defRPr/>
            </a:lvl1pPr>
            <a:lvl2pPr marL="742950" indent="-28575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4578173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Left, Objec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hasCustomPrompt="1"/>
          </p:nvPr>
        </p:nvSpPr>
        <p:spPr>
          <a:xfrm>
            <a:off x="4648200" y="1700469"/>
            <a:ext cx="4038600" cy="4525963"/>
          </a:xfrm>
        </p:spPr>
        <p:txBody>
          <a:bodyPr/>
          <a:lstStyle>
            <a:lvl1pPr marL="0" indent="0">
              <a:buNone/>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insert object</a:t>
            </a:r>
            <a:endParaRPr lang="en-US" dirty="0"/>
          </a:p>
        </p:txBody>
      </p:sp>
      <p:sp>
        <p:nvSpPr>
          <p:cNvPr id="7" name="Text Placeholder 2"/>
          <p:cNvSpPr>
            <a:spLocks noGrp="1"/>
          </p:cNvSpPr>
          <p:nvPr>
            <p:ph idx="10"/>
          </p:nvPr>
        </p:nvSpPr>
        <p:spPr>
          <a:xfrm>
            <a:off x="457200" y="1700468"/>
            <a:ext cx="4066195" cy="4525963"/>
          </a:xfrm>
          <a:prstGeom prst="rect">
            <a:avLst/>
          </a:prstGeom>
        </p:spPr>
        <p:txBody>
          <a:bodyPr vert="horz" lIns="91440" tIns="45720" rIns="91440" bIns="45720" rtlCol="0">
            <a:normAutofit/>
          </a:bodyPr>
          <a:lstStyle>
            <a:lvl1pPr marL="342900" indent="-342900">
              <a:buFont typeface="Arial" panose="020B0604020202020204" pitchFamily="34" charset="0"/>
              <a:buChar char="»"/>
              <a:defRPr/>
            </a:lvl1pPr>
            <a:lvl2pPr marL="742950" indent="-28575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5841819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87362"/>
            <a:ext cx="8229600" cy="930275"/>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07559859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ue Bar Title Only">
    <p:spTree>
      <p:nvGrpSpPr>
        <p:cNvPr id="1" name=""/>
        <p:cNvGrpSpPr/>
        <p:nvPr/>
      </p:nvGrpSpPr>
      <p:grpSpPr>
        <a:xfrm>
          <a:off x="0" y="0"/>
          <a:ext cx="0" cy="0"/>
          <a:chOff x="0" y="0"/>
          <a:chExt cx="0" cy="0"/>
        </a:xfrm>
      </p:grpSpPr>
      <p:sp>
        <p:nvSpPr>
          <p:cNvPr id="3" name="Rectangle 2"/>
          <p:cNvSpPr/>
          <p:nvPr userDrawn="1"/>
        </p:nvSpPr>
        <p:spPr>
          <a:xfrm>
            <a:off x="0" y="0"/>
            <a:ext cx="9144000" cy="14176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title"/>
          </p:nvPr>
        </p:nvSpPr>
        <p:spPr>
          <a:xfrm>
            <a:off x="457200" y="256993"/>
            <a:ext cx="8229600" cy="935038"/>
          </a:xfrm>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2496336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67321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87362"/>
            <a:ext cx="3008313" cy="947737"/>
          </a:xfrm>
        </p:spPr>
        <p:txBody>
          <a:bodyPr anchor="b">
            <a:noAutofit/>
          </a:bodyPr>
          <a:lstStyle>
            <a:lvl1pPr algn="l">
              <a:defRPr sz="2800" b="0"/>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457200" y="1545818"/>
            <a:ext cx="3008313" cy="4580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Content Placeholder 3"/>
          <p:cNvSpPr>
            <a:spLocks noGrp="1"/>
          </p:cNvSpPr>
          <p:nvPr>
            <p:ph sz="half" idx="10" hasCustomPrompt="1"/>
          </p:nvPr>
        </p:nvSpPr>
        <p:spPr>
          <a:xfrm>
            <a:off x="3578701" y="487362"/>
            <a:ext cx="5144393" cy="5638801"/>
          </a:xfrm>
        </p:spPr>
        <p:txBody>
          <a:bodyPr/>
          <a:lstStyle>
            <a:lvl1pPr marL="0" indent="0">
              <a:buNone/>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insert object</a:t>
            </a:r>
            <a:endParaRPr lang="en-US" dirty="0"/>
          </a:p>
        </p:txBody>
      </p:sp>
    </p:spTree>
    <p:extLst>
      <p:ext uri="{BB962C8B-B14F-4D97-AF65-F5344CB8AC3E}">
        <p14:creationId xmlns:p14="http://schemas.microsoft.com/office/powerpoint/2010/main" val="278171815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33480"/>
            <a:ext cx="5486400" cy="566738"/>
          </a:xfrm>
        </p:spPr>
        <p:txBody>
          <a:bodyPr anchor="b">
            <a:noAutofit/>
          </a:bodyPr>
          <a:lstStyle>
            <a:lvl1pPr algn="l">
              <a:defRPr sz="28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4565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00217"/>
            <a:ext cx="5486400" cy="1225371"/>
          </a:xfrm>
        </p:spPr>
        <p:txBody>
          <a:bodyPr>
            <a:normAutofit/>
          </a:bodyPr>
          <a:lstStyle>
            <a:lvl1pPr marL="0" indent="0">
              <a:buNone/>
              <a:defRPr sz="1600">
                <a:solidFill>
                  <a:srgbClr val="66666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83064893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Blue Bkg">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3" name="Title 1"/>
          <p:cNvSpPr>
            <a:spLocks noGrp="1"/>
          </p:cNvSpPr>
          <p:nvPr>
            <p:ph type="title"/>
          </p:nvPr>
        </p:nvSpPr>
        <p:spPr>
          <a:xfrm>
            <a:off x="1792288" y="4633480"/>
            <a:ext cx="5486400" cy="566738"/>
          </a:xfrm>
          <a:solidFill>
            <a:schemeClr val="bg1"/>
          </a:solidFill>
        </p:spPr>
        <p:txBody>
          <a:bodyPr anchor="b">
            <a:noAutofit/>
          </a:bodyPr>
          <a:lstStyle>
            <a:lvl1pPr algn="l">
              <a:defRPr sz="2800" b="0"/>
            </a:lvl1pPr>
          </a:lstStyle>
          <a:p>
            <a:r>
              <a:rPr lang="en-US" dirty="0" smtClean="0"/>
              <a:t>Click to edit Master title style</a:t>
            </a:r>
            <a:endParaRPr lang="en-US" dirty="0"/>
          </a:p>
        </p:txBody>
      </p:sp>
      <p:sp>
        <p:nvSpPr>
          <p:cNvPr id="4" name="Picture Placeholder 2"/>
          <p:cNvSpPr>
            <a:spLocks noGrp="1"/>
          </p:cNvSpPr>
          <p:nvPr>
            <p:ph type="pic" idx="1"/>
          </p:nvPr>
        </p:nvSpPr>
        <p:spPr>
          <a:xfrm>
            <a:off x="1792288" y="44565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ext Placeholder 3"/>
          <p:cNvSpPr>
            <a:spLocks noGrp="1"/>
          </p:cNvSpPr>
          <p:nvPr>
            <p:ph type="body" sz="half" idx="2"/>
          </p:nvPr>
        </p:nvSpPr>
        <p:spPr>
          <a:xfrm>
            <a:off x="1792288" y="5200217"/>
            <a:ext cx="5486400" cy="1225371"/>
          </a:xfrm>
          <a:solidFill>
            <a:srgbClr val="FFFFFF"/>
          </a:solidFill>
        </p:spPr>
        <p:txBody>
          <a:bodyPr>
            <a:normAutofit/>
          </a:bodyPr>
          <a:lstStyle>
            <a:lvl1pPr marL="0" indent="0">
              <a:buNone/>
              <a:defRPr sz="1600">
                <a:solidFill>
                  <a:srgbClr val="66666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38518008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Text Placeholder 12"/>
          <p:cNvSpPr>
            <a:spLocks noGrp="1"/>
          </p:cNvSpPr>
          <p:nvPr>
            <p:ph idx="1"/>
          </p:nvPr>
        </p:nvSpPr>
        <p:spPr bwMode="auto">
          <a:xfrm>
            <a:off x="592667" y="1905000"/>
            <a:ext cx="8173508" cy="4038600"/>
          </a:xfrm>
          <a:prstGeom prst="rect">
            <a:avLst/>
          </a:prstGeom>
          <a:noFill/>
          <a:ln>
            <a:noFill/>
          </a:ln>
          <a:extLst/>
        </p:spPr>
        <p:txBody>
          <a:bodyPr/>
          <a:lstStyle>
            <a:lvl1pPr marL="342900" indent="-342900">
              <a:buFont typeface="Arial" panose="020B0604020202020204" pitchFamily="34" charset="0"/>
              <a:buChar char="»"/>
              <a:defRPr/>
            </a:lvl1pPr>
            <a:lvl2pPr marL="742950" indent="-28575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itle Placeholder 21"/>
          <p:cNvSpPr>
            <a:spLocks noGrp="1"/>
          </p:cNvSpPr>
          <p:nvPr>
            <p:ph type="title"/>
          </p:nvPr>
        </p:nvSpPr>
        <p:spPr bwMode="auto">
          <a:xfrm>
            <a:off x="812800" y="237067"/>
            <a:ext cx="7958667" cy="1253066"/>
          </a:xfrm>
          <a:prstGeom prst="rect">
            <a:avLst/>
          </a:prstGeom>
          <a:noFill/>
          <a:ln>
            <a:noFill/>
          </a:ln>
          <a:extLst/>
        </p:spPr>
        <p:txBody>
          <a:bodyPr>
            <a:noAutofit/>
          </a:bodyPr>
          <a:lstStyle/>
          <a:p>
            <a:pPr lvl="0"/>
            <a:r>
              <a:rPr lang="en-US" dirty="0" smtClean="0"/>
              <a:t>Click </a:t>
            </a:r>
            <a:r>
              <a:rPr lang="en-US" dirty="0"/>
              <a:t>to edit Master title </a:t>
            </a:r>
            <a:r>
              <a:rPr lang="en-US" dirty="0" smtClean="0"/>
              <a:t>style</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Layout with Photo Background">
    <p:bg>
      <p:bgPr>
        <a:solidFill>
          <a:schemeClr val="tx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0" y="0"/>
            <a:ext cx="9144000" cy="6858000"/>
          </a:xfrm>
        </p:spPr>
        <p:txBody>
          <a:bodyPr>
            <a:normAutofit/>
          </a:bodyPr>
          <a:lstStyle>
            <a:lvl1pPr marL="0" indent="0">
              <a:buNone/>
              <a:defRPr sz="2000">
                <a:solidFill>
                  <a:schemeClr val="bg1">
                    <a:lumMod val="95000"/>
                  </a:schemeClr>
                </a:solidFill>
              </a:defRPr>
            </a:lvl1pPr>
          </a:lstStyle>
          <a:p>
            <a:r>
              <a:rPr lang="en-US" dirty="0" smtClean="0"/>
              <a:t>Click icon to insert background photo</a:t>
            </a:r>
            <a:endParaRPr lang="en-US" dirty="0"/>
          </a:p>
        </p:txBody>
      </p:sp>
      <p:sp>
        <p:nvSpPr>
          <p:cNvPr id="2" name="Title 1"/>
          <p:cNvSpPr>
            <a:spLocks noGrp="1"/>
          </p:cNvSpPr>
          <p:nvPr>
            <p:ph type="title" hasCustomPrompt="1"/>
          </p:nvPr>
        </p:nvSpPr>
        <p:spPr>
          <a:xfrm>
            <a:off x="0" y="3699928"/>
            <a:ext cx="9144000" cy="1591733"/>
          </a:xfrm>
          <a:gradFill flip="none" rotWithShape="1">
            <a:gsLst>
              <a:gs pos="67000">
                <a:schemeClr val="tx2">
                  <a:alpha val="70000"/>
                </a:schemeClr>
              </a:gs>
              <a:gs pos="100000">
                <a:schemeClr val="tx2">
                  <a:alpha val="0"/>
                </a:schemeClr>
              </a:gs>
            </a:gsLst>
            <a:lin ang="0" scaled="1"/>
            <a:tileRect/>
          </a:gradFill>
        </p:spPr>
        <p:txBody>
          <a:bodyPr lIns="457200">
            <a:normAutofit/>
          </a:bodyPr>
          <a:lstStyle>
            <a:lvl1pPr algn="l">
              <a:lnSpc>
                <a:spcPct val="90000"/>
              </a:lnSpc>
              <a:defRPr sz="4500">
                <a:solidFill>
                  <a:schemeClr val="bg1"/>
                </a:solidFill>
              </a:defRPr>
            </a:lvl1pPr>
          </a:lstStyle>
          <a:p>
            <a:r>
              <a:rPr lang="en-US" dirty="0" smtClean="0"/>
              <a:t>Transition layout with photo: </a:t>
            </a:r>
            <a:br>
              <a:rPr lang="en-US" dirty="0" smtClean="0"/>
            </a:br>
            <a:r>
              <a:rPr lang="en-US" dirty="0" smtClean="0"/>
              <a:t>Click to edit</a:t>
            </a:r>
            <a:endParaRPr lang="en-US" dirty="0"/>
          </a:p>
        </p:txBody>
      </p:sp>
    </p:spTree>
    <p:extLst>
      <p:ext uri="{BB962C8B-B14F-4D97-AF65-F5344CB8AC3E}">
        <p14:creationId xmlns:p14="http://schemas.microsoft.com/office/powerpoint/2010/main" val="136934096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ransition Layout No Photo">
    <p:bg>
      <p:bgPr>
        <a:solidFill>
          <a:schemeClr val="tx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0" y="2747369"/>
            <a:ext cx="9144000" cy="1591733"/>
          </a:xfrm>
          <a:gradFill flip="none" rotWithShape="1">
            <a:gsLst>
              <a:gs pos="64000">
                <a:schemeClr val="tx2">
                  <a:alpha val="80000"/>
                </a:schemeClr>
              </a:gs>
              <a:gs pos="100000">
                <a:schemeClr val="tx2">
                  <a:alpha val="0"/>
                </a:schemeClr>
              </a:gs>
            </a:gsLst>
            <a:lin ang="0" scaled="1"/>
            <a:tileRect/>
          </a:gradFill>
        </p:spPr>
        <p:txBody>
          <a:bodyPr lIns="457200">
            <a:normAutofit/>
          </a:bodyPr>
          <a:lstStyle>
            <a:lvl1pPr algn="l">
              <a:lnSpc>
                <a:spcPct val="90000"/>
              </a:lnSpc>
              <a:defRPr sz="4500">
                <a:solidFill>
                  <a:schemeClr val="bg1"/>
                </a:solidFill>
              </a:defRPr>
            </a:lvl1pPr>
          </a:lstStyle>
          <a:p>
            <a:r>
              <a:rPr lang="en-US" dirty="0" smtClean="0"/>
              <a:t>Transition layout no photo: </a:t>
            </a:r>
            <a:br>
              <a:rPr lang="en-US" dirty="0" smtClean="0"/>
            </a:br>
            <a:r>
              <a:rPr lang="en-US" dirty="0" smtClean="0"/>
              <a:t>Click to edit</a:t>
            </a:r>
            <a:endParaRPr lang="en-US" dirty="0"/>
          </a:p>
        </p:txBody>
      </p:sp>
    </p:spTree>
    <p:extLst>
      <p:ext uri="{BB962C8B-B14F-4D97-AF65-F5344CB8AC3E}">
        <p14:creationId xmlns:p14="http://schemas.microsoft.com/office/powerpoint/2010/main" val="390017818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osing Layou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4793583" y="2765757"/>
            <a:ext cx="3090864" cy="374487"/>
          </a:xfrm>
        </p:spPr>
        <p:txBody>
          <a:bodyPr anchor="ctr">
            <a:normAutofit/>
          </a:bodyPr>
          <a:lstStyle>
            <a:lvl1pPr marL="0" indent="0">
              <a:buNone/>
              <a:defRPr sz="1800" b="0">
                <a:solidFill>
                  <a:schemeClr val="bg1"/>
                </a:solidFill>
              </a:defRPr>
            </a:lvl1pPr>
          </a:lstStyle>
          <a:p>
            <a:pPr lvl="0"/>
            <a:r>
              <a:rPr lang="en-US" dirty="0" smtClean="0"/>
              <a:t>Click to edit full name</a:t>
            </a:r>
            <a:endParaRPr lang="en-US" dirty="0"/>
          </a:p>
        </p:txBody>
      </p:sp>
      <p:cxnSp>
        <p:nvCxnSpPr>
          <p:cNvPr id="10" name="Straight Connector 9"/>
          <p:cNvCxnSpPr/>
          <p:nvPr userDrawn="1"/>
        </p:nvCxnSpPr>
        <p:spPr>
          <a:xfrm>
            <a:off x="4555067" y="2565401"/>
            <a:ext cx="0" cy="1423071"/>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3" hasCustomPrompt="1"/>
          </p:nvPr>
        </p:nvSpPr>
        <p:spPr>
          <a:xfrm>
            <a:off x="4793584" y="3140244"/>
            <a:ext cx="3090863" cy="847555"/>
          </a:xfrm>
        </p:spPr>
        <p:txBody>
          <a:bodyPr>
            <a:normAutofit/>
          </a:bodyPr>
          <a:lstStyle>
            <a:lvl1pPr marL="0" indent="0">
              <a:buNone/>
              <a:defRPr sz="1400" baseline="0">
                <a:solidFill>
                  <a:srgbClr val="FFFFFF"/>
                </a:solidFill>
              </a:defRPr>
            </a:lvl1pPr>
          </a:lstStyle>
          <a:p>
            <a:pPr lvl="0"/>
            <a:r>
              <a:rPr lang="en-US" dirty="0" smtClean="0"/>
              <a:t>Job Title, Phone &amp; Email</a:t>
            </a:r>
            <a:endParaRPr lang="en-US" dirty="0"/>
          </a:p>
        </p:txBody>
      </p:sp>
      <p:sp>
        <p:nvSpPr>
          <p:cNvPr id="9" name="TextBox 8"/>
          <p:cNvSpPr txBox="1"/>
          <p:nvPr userDrawn="1"/>
        </p:nvSpPr>
        <p:spPr>
          <a:xfrm>
            <a:off x="1686950" y="3696278"/>
            <a:ext cx="2665390" cy="184666"/>
          </a:xfrm>
          <a:prstGeom prst="rect">
            <a:avLst/>
          </a:prstGeom>
          <a:noFill/>
        </p:spPr>
        <p:txBody>
          <a:bodyPr wrap="square" rtlCol="0">
            <a:spAutoFit/>
          </a:bodyPr>
          <a:lstStyle/>
          <a:p>
            <a:pPr algn="r"/>
            <a:r>
              <a:rPr lang="en-US" sz="600" dirty="0" smtClean="0">
                <a:solidFill>
                  <a:schemeClr val="bg1"/>
                </a:solidFill>
              </a:rPr>
              <a:t>An independent licensee of the Blue Cross Blue Shield Association.</a:t>
            </a:r>
            <a:endParaRPr lang="en-US" sz="600" dirty="0">
              <a:solidFill>
                <a:schemeClr val="bg1"/>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01020" y="2946400"/>
            <a:ext cx="2604683" cy="504132"/>
          </a:xfrm>
          <a:prstGeom prst="rect">
            <a:avLst/>
          </a:prstGeom>
        </p:spPr>
      </p:pic>
    </p:spTree>
    <p:extLst>
      <p:ext uri="{BB962C8B-B14F-4D97-AF65-F5344CB8AC3E}">
        <p14:creationId xmlns:p14="http://schemas.microsoft.com/office/powerpoint/2010/main" val="224027325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482600"/>
            <a:ext cx="8229600" cy="935038"/>
          </a:xfrm>
          <a:prstGeom prst="rect">
            <a:avLst/>
          </a:prstGeom>
        </p:spPr>
        <p:txBody>
          <a:bodyPr vert="horz" lIns="91440" tIns="45720" rIns="91440" bIns="45720" rtlCol="0" anchor="ctr">
            <a:normAutofit/>
          </a:bodyPr>
          <a:lstStyle>
            <a:lvl1pPr>
              <a:defRPr baseline="0"/>
            </a:lvl1pPr>
          </a:lstStyle>
          <a:p>
            <a:r>
              <a:rPr lang="en-US" dirty="0" smtClean="0"/>
              <a:t>Click to edit Master title style</a:t>
            </a:r>
            <a:endParaRPr lang="en-US" dirty="0"/>
          </a:p>
        </p:txBody>
      </p:sp>
      <p:sp>
        <p:nvSpPr>
          <p:cNvPr id="6"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lvl1pPr marL="342900" indent="-342900">
              <a:buFont typeface="Arial" panose="020B0604020202020204" pitchFamily="34" charset="0"/>
              <a:buChar char="»"/>
              <a:defRPr>
                <a:solidFill>
                  <a:srgbClr val="3D3935"/>
                </a:solidFill>
              </a:defRPr>
            </a:lvl1pPr>
            <a:lvl2pPr marL="742950" indent="-285750">
              <a:buFont typeface="Arial" panose="020B0604020202020204" pitchFamily="34" charset="0"/>
              <a:buChar char="»"/>
              <a:defRPr>
                <a:solidFill>
                  <a:srgbClr val="3D3935"/>
                </a:solidFill>
              </a:defRPr>
            </a:lvl2pPr>
            <a:lvl3pPr marL="1143000" indent="-228600">
              <a:buFont typeface="Arial" panose="020B0604020202020204" pitchFamily="34" charset="0"/>
              <a:buChar char="»"/>
              <a:defRPr>
                <a:solidFill>
                  <a:srgbClr val="3D3935"/>
                </a:solidFill>
              </a:defRPr>
            </a:lvl3pPr>
            <a:lvl4pPr marL="1600200" indent="-228600">
              <a:buFont typeface="Arial" panose="020B0604020202020204" pitchFamily="34" charset="0"/>
              <a:buChar char="»"/>
              <a:defRPr>
                <a:solidFill>
                  <a:srgbClr val="3D3935"/>
                </a:solidFill>
              </a:defRPr>
            </a:lvl4pPr>
            <a:lvl5pPr>
              <a:defRPr>
                <a:solidFill>
                  <a:srgbClr val="3D3935"/>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5880142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Header and Footer">
    <p:spTree>
      <p:nvGrpSpPr>
        <p:cNvPr id="1" name=""/>
        <p:cNvGrpSpPr/>
        <p:nvPr/>
      </p:nvGrpSpPr>
      <p:grpSpPr>
        <a:xfrm>
          <a:off x="0" y="0"/>
          <a:ext cx="0" cy="0"/>
          <a:chOff x="0" y="0"/>
          <a:chExt cx="0" cy="0"/>
        </a:xfrm>
      </p:grpSpPr>
      <p:sp>
        <p:nvSpPr>
          <p:cNvPr id="7" name="Rectangle 6"/>
          <p:cNvSpPr/>
          <p:nvPr userDrawn="1"/>
        </p:nvSpPr>
        <p:spPr>
          <a:xfrm>
            <a:off x="0" y="0"/>
            <a:ext cx="9144000" cy="482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3" name="Text Placeholder 23"/>
          <p:cNvSpPr>
            <a:spLocks noGrp="1"/>
          </p:cNvSpPr>
          <p:nvPr>
            <p:ph type="body" sz="quarter" idx="14" hasCustomPrompt="1"/>
          </p:nvPr>
        </p:nvSpPr>
        <p:spPr>
          <a:xfrm>
            <a:off x="1456267" y="0"/>
            <a:ext cx="7094801" cy="487363"/>
          </a:xfrm>
        </p:spPr>
        <p:txBody>
          <a:bodyPr anchor="ctr">
            <a:normAutofit/>
          </a:bodyPr>
          <a:lstStyle>
            <a:lvl1pPr marL="0" marR="0" indent="0" algn="r" defTabSz="457200" rtl="0" eaLnBrk="1" fontAlgn="auto" latinLnBrk="0" hangingPunct="1">
              <a:lnSpc>
                <a:spcPct val="100000"/>
              </a:lnSpc>
              <a:spcBef>
                <a:spcPct val="20000"/>
              </a:spcBef>
              <a:spcAft>
                <a:spcPts val="0"/>
              </a:spcAft>
              <a:buClrTx/>
              <a:buSzTx/>
              <a:buFont typeface="Arial"/>
              <a:buNone/>
              <a:tabLst/>
              <a:defRPr sz="1200" baseline="0">
                <a:solidFill>
                  <a:srgbClr val="FFFFFF"/>
                </a:solidFill>
              </a:defRPr>
            </a:lvl1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lang="en-US" dirty="0" smtClean="0"/>
              <a:t>(OPTIONAL) Enter Presentation Subject</a:t>
            </a:r>
            <a:endParaRPr lang="en-US" dirty="0"/>
          </a:p>
        </p:txBody>
      </p:sp>
      <p:sp>
        <p:nvSpPr>
          <p:cNvPr id="6" name="Rectangle 5"/>
          <p:cNvSpPr/>
          <p:nvPr userDrawn="1"/>
        </p:nvSpPr>
        <p:spPr>
          <a:xfrm>
            <a:off x="0" y="6734752"/>
            <a:ext cx="9144000" cy="13995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pic>
        <p:nvPicPr>
          <p:cNvPr id="8" name="Picture 7" descr="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134237"/>
            <a:ext cx="457200" cy="241300"/>
          </a:xfrm>
          <a:prstGeom prst="rect">
            <a:avLst/>
          </a:prstGeom>
        </p:spPr>
      </p:pic>
    </p:spTree>
    <p:extLst>
      <p:ext uri="{BB962C8B-B14F-4D97-AF65-F5344CB8AC3E}">
        <p14:creationId xmlns:p14="http://schemas.microsoft.com/office/powerpoint/2010/main" val="350553112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Header">
    <p:spTree>
      <p:nvGrpSpPr>
        <p:cNvPr id="1" name=""/>
        <p:cNvGrpSpPr/>
        <p:nvPr/>
      </p:nvGrpSpPr>
      <p:grpSpPr>
        <a:xfrm>
          <a:off x="0" y="0"/>
          <a:ext cx="0" cy="0"/>
          <a:chOff x="0" y="0"/>
          <a:chExt cx="0" cy="0"/>
        </a:xfrm>
      </p:grpSpPr>
      <p:sp>
        <p:nvSpPr>
          <p:cNvPr id="6" name="Rectangle 5"/>
          <p:cNvSpPr/>
          <p:nvPr userDrawn="1"/>
        </p:nvSpPr>
        <p:spPr>
          <a:xfrm>
            <a:off x="0" y="0"/>
            <a:ext cx="9144000" cy="482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5" name="Text Placeholder 23"/>
          <p:cNvSpPr>
            <a:spLocks noGrp="1"/>
          </p:cNvSpPr>
          <p:nvPr>
            <p:ph type="body" sz="quarter" idx="14" hasCustomPrompt="1"/>
          </p:nvPr>
        </p:nvSpPr>
        <p:spPr>
          <a:xfrm>
            <a:off x="1456267" y="0"/>
            <a:ext cx="7094801" cy="487363"/>
          </a:xfrm>
        </p:spPr>
        <p:txBody>
          <a:bodyPr anchor="ctr">
            <a:normAutofit/>
          </a:bodyPr>
          <a:lstStyle>
            <a:lvl1pPr marL="0" marR="0" indent="0" algn="r" defTabSz="457200" rtl="0" eaLnBrk="1" fontAlgn="auto" latinLnBrk="0" hangingPunct="1">
              <a:lnSpc>
                <a:spcPct val="100000"/>
              </a:lnSpc>
              <a:spcBef>
                <a:spcPct val="20000"/>
              </a:spcBef>
              <a:spcAft>
                <a:spcPts val="0"/>
              </a:spcAft>
              <a:buClrTx/>
              <a:buSzTx/>
              <a:buFont typeface="Arial"/>
              <a:buNone/>
              <a:tabLst/>
              <a:defRPr sz="1200" baseline="0">
                <a:solidFill>
                  <a:srgbClr val="FFFFFF"/>
                </a:solidFill>
              </a:defRPr>
            </a:lvl1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lang="en-US" dirty="0" smtClean="0"/>
              <a:t>(OPTIONAL) Enter Presentation Subject</a:t>
            </a:r>
            <a:endParaRPr lang="en-US" dirty="0"/>
          </a:p>
        </p:txBody>
      </p:sp>
      <p:pic>
        <p:nvPicPr>
          <p:cNvPr id="7" name="Picture 6" descr="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134237"/>
            <a:ext cx="457200" cy="241300"/>
          </a:xfrm>
          <a:prstGeom prst="rect">
            <a:avLst/>
          </a:prstGeom>
        </p:spPr>
      </p:pic>
    </p:spTree>
    <p:extLst>
      <p:ext uri="{BB962C8B-B14F-4D97-AF65-F5344CB8AC3E}">
        <p14:creationId xmlns:p14="http://schemas.microsoft.com/office/powerpoint/2010/main" val="258563011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ighlight Layout with Photo">
    <p:spTree>
      <p:nvGrpSpPr>
        <p:cNvPr id="1" name=""/>
        <p:cNvGrpSpPr/>
        <p:nvPr/>
      </p:nvGrpSpPr>
      <p:grpSpPr>
        <a:xfrm>
          <a:off x="0" y="0"/>
          <a:ext cx="0" cy="0"/>
          <a:chOff x="0" y="0"/>
          <a:chExt cx="0" cy="0"/>
        </a:xfrm>
      </p:grpSpPr>
      <p:sp>
        <p:nvSpPr>
          <p:cNvPr id="5" name="Rectangle 4"/>
          <p:cNvSpPr/>
          <p:nvPr userDrawn="1"/>
        </p:nvSpPr>
        <p:spPr>
          <a:xfrm>
            <a:off x="0" y="1501098"/>
            <a:ext cx="8848194" cy="4017818"/>
          </a:xfrm>
          <a:prstGeom prst="rect">
            <a:avLst/>
          </a:prstGeom>
          <a:solidFill>
            <a:srgbClr val="36A6DE">
              <a:alpha val="9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2" hasCustomPrompt="1"/>
          </p:nvPr>
        </p:nvSpPr>
        <p:spPr>
          <a:xfrm>
            <a:off x="312740" y="1832263"/>
            <a:ext cx="5268912" cy="3344862"/>
          </a:xfrm>
          <a:solidFill>
            <a:srgbClr val="FFFFFF"/>
          </a:solidFill>
        </p:spPr>
        <p:txBody>
          <a:bodyPr>
            <a:normAutofit/>
          </a:bodyPr>
          <a:lstStyle>
            <a:lvl1pPr marL="0" indent="0">
              <a:buNone/>
              <a:defRPr sz="2400" baseline="0">
                <a:solidFill>
                  <a:schemeClr val="bg1">
                    <a:lumMod val="75000"/>
                  </a:schemeClr>
                </a:solidFill>
              </a:defRPr>
            </a:lvl1pPr>
          </a:lstStyle>
          <a:p>
            <a:r>
              <a:rPr lang="en-US" dirty="0" smtClean="0"/>
              <a:t>Click icon to insert photo</a:t>
            </a:r>
            <a:endParaRPr lang="en-US" dirty="0"/>
          </a:p>
        </p:txBody>
      </p:sp>
      <p:sp>
        <p:nvSpPr>
          <p:cNvPr id="12" name="Text Placeholder 11"/>
          <p:cNvSpPr>
            <a:spLocks noGrp="1"/>
          </p:cNvSpPr>
          <p:nvPr>
            <p:ph type="body" sz="quarter" idx="13" hasCustomPrompt="1"/>
          </p:nvPr>
        </p:nvSpPr>
        <p:spPr>
          <a:xfrm>
            <a:off x="5800725" y="1828800"/>
            <a:ext cx="3047469" cy="631825"/>
          </a:xfrm>
        </p:spPr>
        <p:txBody>
          <a:bodyPr anchor="ctr">
            <a:noAutofit/>
          </a:bodyPr>
          <a:lstStyle>
            <a:lvl1pPr marL="0" indent="0">
              <a:buNone/>
              <a:defRPr sz="2800">
                <a:solidFill>
                  <a:schemeClr val="bg1"/>
                </a:solidFill>
              </a:defRPr>
            </a:lvl1pPr>
            <a:lvl2pPr marL="457200" indent="0">
              <a:buNone/>
              <a:defRPr sz="3000">
                <a:solidFill>
                  <a:schemeClr val="bg1"/>
                </a:solidFill>
              </a:defRPr>
            </a:lvl2pPr>
            <a:lvl3pPr marL="914400" indent="0">
              <a:buNone/>
              <a:defRPr sz="3000">
                <a:solidFill>
                  <a:schemeClr val="bg1"/>
                </a:solidFill>
              </a:defRPr>
            </a:lvl3pPr>
            <a:lvl4pPr marL="1371600" indent="0">
              <a:buNone/>
              <a:defRPr sz="3000">
                <a:solidFill>
                  <a:schemeClr val="bg1"/>
                </a:solidFill>
              </a:defRPr>
            </a:lvl4pPr>
            <a:lvl5pPr marL="1828800" indent="0">
              <a:buNone/>
              <a:defRPr sz="3000">
                <a:solidFill>
                  <a:schemeClr val="bg1"/>
                </a:solidFill>
              </a:defRPr>
            </a:lvl5pPr>
          </a:lstStyle>
          <a:p>
            <a:pPr lvl="0"/>
            <a:r>
              <a:rPr lang="en-US" dirty="0" smtClean="0"/>
              <a:t>Example title</a:t>
            </a:r>
            <a:endParaRPr lang="en-US" dirty="0"/>
          </a:p>
        </p:txBody>
      </p:sp>
      <p:sp>
        <p:nvSpPr>
          <p:cNvPr id="14" name="Text Placeholder 13"/>
          <p:cNvSpPr>
            <a:spLocks noGrp="1"/>
          </p:cNvSpPr>
          <p:nvPr>
            <p:ph type="body" sz="quarter" idx="14" hasCustomPrompt="1"/>
          </p:nvPr>
        </p:nvSpPr>
        <p:spPr>
          <a:xfrm>
            <a:off x="5800725" y="2460625"/>
            <a:ext cx="3048000" cy="2716213"/>
          </a:xfrm>
        </p:spPr>
        <p:txBody>
          <a:bodyPr>
            <a:noAutofit/>
          </a:bodyPr>
          <a:lstStyle>
            <a:lvl1pPr marL="0" indent="0">
              <a:buNone/>
              <a:defRPr sz="2000">
                <a:solidFill>
                  <a:srgbClr val="FFFFFF"/>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dirty="0" smtClean="0"/>
              <a:t>Example text</a:t>
            </a:r>
            <a:endParaRPr lang="en-US" dirty="0"/>
          </a:p>
        </p:txBody>
      </p:sp>
    </p:spTree>
    <p:extLst>
      <p:ext uri="{BB962C8B-B14F-4D97-AF65-F5344CB8AC3E}">
        <p14:creationId xmlns:p14="http://schemas.microsoft.com/office/powerpoint/2010/main" val="33757670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ta Callout with Photo">
    <p:spTree>
      <p:nvGrpSpPr>
        <p:cNvPr id="1" name=""/>
        <p:cNvGrpSpPr/>
        <p:nvPr/>
      </p:nvGrpSpPr>
      <p:grpSpPr>
        <a:xfrm>
          <a:off x="0" y="0"/>
          <a:ext cx="0" cy="0"/>
          <a:chOff x="0" y="0"/>
          <a:chExt cx="0" cy="0"/>
        </a:xfrm>
      </p:grpSpPr>
      <p:sp>
        <p:nvSpPr>
          <p:cNvPr id="7" name="Rectangle 6"/>
          <p:cNvSpPr/>
          <p:nvPr userDrawn="1"/>
        </p:nvSpPr>
        <p:spPr>
          <a:xfrm>
            <a:off x="0" y="1870768"/>
            <a:ext cx="3740727" cy="4987231"/>
          </a:xfrm>
          <a:prstGeom prst="rect">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12"/>
          <p:cNvSpPr>
            <a:spLocks noGrp="1"/>
          </p:cNvSpPr>
          <p:nvPr>
            <p:ph type="body" sz="quarter" idx="12" hasCustomPrompt="1"/>
          </p:nvPr>
        </p:nvSpPr>
        <p:spPr>
          <a:xfrm>
            <a:off x="2381" y="0"/>
            <a:ext cx="3738346" cy="1870769"/>
          </a:xfrm>
          <a:solidFill>
            <a:schemeClr val="bg2"/>
          </a:solidFill>
        </p:spPr>
        <p:txBody>
          <a:bodyPr wrap="square" lIns="457200" tIns="320040" rIns="274320" bIns="320040">
            <a:spAutoFit/>
          </a:bodyPr>
          <a:lstStyle>
            <a:lvl1pPr marL="0" indent="0">
              <a:buNone/>
              <a:defRPr sz="2000">
                <a:solidFill>
                  <a:schemeClr val="bg1"/>
                </a:solidFill>
                <a:latin typeface="Arial"/>
                <a:cs typeface="Arial"/>
              </a:defRPr>
            </a:lvl1pPr>
          </a:lstStyle>
          <a:p>
            <a:pPr defTabSz="914400">
              <a:lnSpc>
                <a:spcPct val="90000"/>
              </a:lnSpc>
              <a:defRPr/>
            </a:pPr>
            <a:r>
              <a:rPr lang="en-US" sz="2200" dirty="0" smtClean="0">
                <a:solidFill>
                  <a:schemeClr val="bg1"/>
                </a:solidFill>
                <a:latin typeface="+mn-lt"/>
                <a:cs typeface="Arial"/>
              </a:rPr>
              <a:t>Sample Text: BCBSKS is unique in that we have the largest provider network. </a:t>
            </a:r>
          </a:p>
        </p:txBody>
      </p:sp>
      <p:sp>
        <p:nvSpPr>
          <p:cNvPr id="8" name="Text Placeholder 11"/>
          <p:cNvSpPr>
            <a:spLocks noGrp="1"/>
          </p:cNvSpPr>
          <p:nvPr>
            <p:ph type="body" sz="quarter" idx="13" hasCustomPrompt="1"/>
          </p:nvPr>
        </p:nvSpPr>
        <p:spPr>
          <a:xfrm>
            <a:off x="344613" y="2405345"/>
            <a:ext cx="3047469" cy="836691"/>
          </a:xfrm>
        </p:spPr>
        <p:txBody>
          <a:bodyPr anchor="ctr">
            <a:noAutofit/>
          </a:bodyPr>
          <a:lstStyle>
            <a:lvl1pPr marL="0" indent="0">
              <a:buNone/>
              <a:defRPr sz="5500">
                <a:solidFill>
                  <a:schemeClr val="bg2"/>
                </a:solidFill>
              </a:defRPr>
            </a:lvl1pPr>
            <a:lvl2pPr marL="457200" indent="0">
              <a:buNone/>
              <a:defRPr sz="3000">
                <a:solidFill>
                  <a:schemeClr val="bg1"/>
                </a:solidFill>
              </a:defRPr>
            </a:lvl2pPr>
            <a:lvl3pPr marL="914400" indent="0">
              <a:buNone/>
              <a:defRPr sz="3000">
                <a:solidFill>
                  <a:schemeClr val="bg1"/>
                </a:solidFill>
              </a:defRPr>
            </a:lvl3pPr>
            <a:lvl4pPr marL="1371600" indent="0">
              <a:buNone/>
              <a:defRPr sz="3000">
                <a:solidFill>
                  <a:schemeClr val="bg1"/>
                </a:solidFill>
              </a:defRPr>
            </a:lvl4pPr>
            <a:lvl5pPr marL="1828800" indent="0">
              <a:buNone/>
              <a:defRPr sz="3000">
                <a:solidFill>
                  <a:schemeClr val="bg1"/>
                </a:solidFill>
              </a:defRPr>
            </a:lvl5pPr>
          </a:lstStyle>
          <a:p>
            <a:pPr lvl="0"/>
            <a:r>
              <a:rPr lang="en-US" dirty="0" smtClean="0"/>
              <a:t>100% </a:t>
            </a:r>
            <a:endParaRPr lang="en-US" dirty="0"/>
          </a:p>
        </p:txBody>
      </p:sp>
      <p:sp>
        <p:nvSpPr>
          <p:cNvPr id="9" name="Text Placeholder 11"/>
          <p:cNvSpPr>
            <a:spLocks noGrp="1"/>
          </p:cNvSpPr>
          <p:nvPr>
            <p:ph type="body" sz="quarter" idx="14" hasCustomPrompt="1"/>
          </p:nvPr>
        </p:nvSpPr>
        <p:spPr>
          <a:xfrm>
            <a:off x="344613" y="3242036"/>
            <a:ext cx="3047469" cy="631825"/>
          </a:xfrm>
        </p:spPr>
        <p:txBody>
          <a:bodyPr anchor="ctr">
            <a:noAutofit/>
          </a:bodyPr>
          <a:lstStyle>
            <a:lvl1pPr marL="0" indent="0">
              <a:buNone/>
              <a:defRPr sz="2800">
                <a:solidFill>
                  <a:schemeClr val="bg2"/>
                </a:solidFill>
              </a:defRPr>
            </a:lvl1pPr>
            <a:lvl2pPr marL="457200" indent="0">
              <a:buNone/>
              <a:defRPr sz="3000">
                <a:solidFill>
                  <a:schemeClr val="bg1"/>
                </a:solidFill>
              </a:defRPr>
            </a:lvl2pPr>
            <a:lvl3pPr marL="914400" indent="0">
              <a:buNone/>
              <a:defRPr sz="3000">
                <a:solidFill>
                  <a:schemeClr val="bg1"/>
                </a:solidFill>
              </a:defRPr>
            </a:lvl3pPr>
            <a:lvl4pPr marL="1371600" indent="0">
              <a:buNone/>
              <a:defRPr sz="3000">
                <a:solidFill>
                  <a:schemeClr val="bg1"/>
                </a:solidFill>
              </a:defRPr>
            </a:lvl4pPr>
            <a:lvl5pPr marL="1828800" indent="0">
              <a:buNone/>
              <a:defRPr sz="3000">
                <a:solidFill>
                  <a:schemeClr val="bg1"/>
                </a:solidFill>
              </a:defRPr>
            </a:lvl5pPr>
          </a:lstStyle>
          <a:p>
            <a:pPr lvl="0"/>
            <a:r>
              <a:rPr lang="en-US" dirty="0" smtClean="0"/>
              <a:t>example callout</a:t>
            </a:r>
            <a:endParaRPr lang="en-US" dirty="0"/>
          </a:p>
        </p:txBody>
      </p:sp>
      <p:sp>
        <p:nvSpPr>
          <p:cNvPr id="10" name="Text Placeholder 11"/>
          <p:cNvSpPr>
            <a:spLocks noGrp="1"/>
          </p:cNvSpPr>
          <p:nvPr>
            <p:ph type="body" sz="quarter" idx="15" hasCustomPrompt="1"/>
          </p:nvPr>
        </p:nvSpPr>
        <p:spPr>
          <a:xfrm>
            <a:off x="344613" y="4170409"/>
            <a:ext cx="3047469" cy="836691"/>
          </a:xfrm>
        </p:spPr>
        <p:txBody>
          <a:bodyPr anchor="ctr">
            <a:noAutofit/>
          </a:bodyPr>
          <a:lstStyle>
            <a:lvl1pPr marL="0" indent="0">
              <a:buNone/>
              <a:defRPr sz="5500">
                <a:solidFill>
                  <a:schemeClr val="bg2"/>
                </a:solidFill>
              </a:defRPr>
            </a:lvl1pPr>
            <a:lvl2pPr marL="457200" indent="0">
              <a:buNone/>
              <a:defRPr sz="3000">
                <a:solidFill>
                  <a:schemeClr val="bg1"/>
                </a:solidFill>
              </a:defRPr>
            </a:lvl2pPr>
            <a:lvl3pPr marL="914400" indent="0">
              <a:buNone/>
              <a:defRPr sz="3000">
                <a:solidFill>
                  <a:schemeClr val="bg1"/>
                </a:solidFill>
              </a:defRPr>
            </a:lvl3pPr>
            <a:lvl4pPr marL="1371600" indent="0">
              <a:buNone/>
              <a:defRPr sz="3000">
                <a:solidFill>
                  <a:schemeClr val="bg1"/>
                </a:solidFill>
              </a:defRPr>
            </a:lvl4pPr>
            <a:lvl5pPr marL="1828800" indent="0">
              <a:buNone/>
              <a:defRPr sz="3000">
                <a:solidFill>
                  <a:schemeClr val="bg1"/>
                </a:solidFill>
              </a:defRPr>
            </a:lvl5pPr>
          </a:lstStyle>
          <a:p>
            <a:pPr lvl="0"/>
            <a:r>
              <a:rPr lang="en-US" dirty="0" smtClean="0"/>
              <a:t>75% </a:t>
            </a:r>
            <a:endParaRPr lang="en-US" dirty="0"/>
          </a:p>
        </p:txBody>
      </p:sp>
      <p:sp>
        <p:nvSpPr>
          <p:cNvPr id="11" name="Text Placeholder 11"/>
          <p:cNvSpPr>
            <a:spLocks noGrp="1"/>
          </p:cNvSpPr>
          <p:nvPr>
            <p:ph type="body" sz="quarter" idx="16" hasCustomPrompt="1"/>
          </p:nvPr>
        </p:nvSpPr>
        <p:spPr>
          <a:xfrm>
            <a:off x="344613" y="5007100"/>
            <a:ext cx="3047469" cy="631825"/>
          </a:xfrm>
        </p:spPr>
        <p:txBody>
          <a:bodyPr anchor="ctr">
            <a:noAutofit/>
          </a:bodyPr>
          <a:lstStyle>
            <a:lvl1pPr marL="0" indent="0">
              <a:buNone/>
              <a:defRPr sz="2800">
                <a:solidFill>
                  <a:schemeClr val="bg2"/>
                </a:solidFill>
              </a:defRPr>
            </a:lvl1pPr>
            <a:lvl2pPr marL="457200" indent="0">
              <a:buNone/>
              <a:defRPr sz="3000">
                <a:solidFill>
                  <a:schemeClr val="bg1"/>
                </a:solidFill>
              </a:defRPr>
            </a:lvl2pPr>
            <a:lvl3pPr marL="914400" indent="0">
              <a:buNone/>
              <a:defRPr sz="3000">
                <a:solidFill>
                  <a:schemeClr val="bg1"/>
                </a:solidFill>
              </a:defRPr>
            </a:lvl3pPr>
            <a:lvl4pPr marL="1371600" indent="0">
              <a:buNone/>
              <a:defRPr sz="3000">
                <a:solidFill>
                  <a:schemeClr val="bg1"/>
                </a:solidFill>
              </a:defRPr>
            </a:lvl4pPr>
            <a:lvl5pPr marL="1828800" indent="0">
              <a:buNone/>
              <a:defRPr sz="3000">
                <a:solidFill>
                  <a:schemeClr val="bg1"/>
                </a:solidFill>
              </a:defRPr>
            </a:lvl5pPr>
          </a:lstStyle>
          <a:p>
            <a:pPr lvl="0"/>
            <a:r>
              <a:rPr lang="en-US" dirty="0" smtClean="0"/>
              <a:t>example callout</a:t>
            </a:r>
            <a:endParaRPr lang="en-US" dirty="0"/>
          </a:p>
        </p:txBody>
      </p:sp>
      <p:sp>
        <p:nvSpPr>
          <p:cNvPr id="12" name="Picture Placeholder 9"/>
          <p:cNvSpPr>
            <a:spLocks noGrp="1"/>
          </p:cNvSpPr>
          <p:nvPr>
            <p:ph type="pic" sz="quarter" idx="17" hasCustomPrompt="1"/>
          </p:nvPr>
        </p:nvSpPr>
        <p:spPr>
          <a:xfrm>
            <a:off x="3740726" y="0"/>
            <a:ext cx="5403273" cy="6858000"/>
          </a:xfrm>
          <a:solidFill>
            <a:srgbClr val="FFFFFF"/>
          </a:solidFill>
        </p:spPr>
        <p:txBody>
          <a:bodyPr>
            <a:normAutofit/>
          </a:bodyPr>
          <a:lstStyle>
            <a:lvl1pPr marL="0" indent="0">
              <a:buNone/>
              <a:defRPr sz="2400" baseline="0">
                <a:solidFill>
                  <a:schemeClr val="bg1">
                    <a:lumMod val="75000"/>
                  </a:schemeClr>
                </a:solidFill>
              </a:defRPr>
            </a:lvl1pPr>
          </a:lstStyle>
          <a:p>
            <a:r>
              <a:rPr lang="en-US" dirty="0" smtClean="0"/>
              <a:t>Click icon to insert photo</a:t>
            </a:r>
            <a:endParaRPr lang="en-US" dirty="0"/>
          </a:p>
        </p:txBody>
      </p:sp>
    </p:spTree>
    <p:extLst>
      <p:ext uri="{BB962C8B-B14F-4D97-AF65-F5344CB8AC3E}">
        <p14:creationId xmlns:p14="http://schemas.microsoft.com/office/powerpoint/2010/main" val="176475361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82600"/>
            <a:ext cx="8229600" cy="93503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40346982"/>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 id="2147484139" r:id="rId13"/>
    <p:sldLayoutId id="2147484140" r:id="rId14"/>
    <p:sldLayoutId id="2147484141" r:id="rId15"/>
    <p:sldLayoutId id="2147484142" r:id="rId16"/>
    <p:sldLayoutId id="2147484143" r:id="rId17"/>
    <p:sldLayoutId id="2147484144" r:id="rId18"/>
    <p:sldLayoutId id="2147484103" r:id="rId19"/>
  </p:sldLayoutIdLst>
  <p:transition>
    <p:fade/>
  </p:transition>
  <p:timing>
    <p:tnLst>
      <p:par>
        <p:cTn id="1" dur="indefinite" restart="never" nodeType="tmRoot"/>
      </p:par>
    </p:tnLst>
  </p:timing>
  <p:txStyles>
    <p:titleStyle>
      <a:lvl1pPr algn="l" defTabSz="457200" rtl="0" eaLnBrk="1" latinLnBrk="0" hangingPunct="1">
        <a:spcBef>
          <a:spcPct val="0"/>
        </a:spcBef>
        <a:buNone/>
        <a:defRPr sz="4500" kern="1200">
          <a:solidFill>
            <a:srgbClr val="41B6E6"/>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2.wdp"/><Relationship Id="rId1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16.jpg"/><Relationship Id="rId12" Type="http://schemas.openxmlformats.org/officeDocument/2006/relationships/image" Target="../media/image20.png"/><Relationship Id="rId17" Type="http://schemas.microsoft.com/office/2007/relationships/hdphoto" Target="../media/hdphoto4.wdp"/><Relationship Id="rId2" Type="http://schemas.openxmlformats.org/officeDocument/2006/relationships/notesSlide" Target="../notesSlides/notesSlide11.xml"/><Relationship Id="rId16"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15.jpg"/><Relationship Id="rId11" Type="http://schemas.microsoft.com/office/2007/relationships/hdphoto" Target="../media/hdphoto1.wdp"/><Relationship Id="rId5" Type="http://schemas.openxmlformats.org/officeDocument/2006/relationships/image" Target="../media/image14.jpg"/><Relationship Id="rId15" Type="http://schemas.microsoft.com/office/2007/relationships/hdphoto" Target="../media/hdphoto3.wdp"/><Relationship Id="rId10" Type="http://schemas.openxmlformats.org/officeDocument/2006/relationships/image" Target="../media/image19.png"/><Relationship Id="rId19" Type="http://schemas.microsoft.com/office/2007/relationships/hdphoto" Target="../media/hdphoto5.wdp"/><Relationship Id="rId4" Type="http://schemas.openxmlformats.org/officeDocument/2006/relationships/image" Target="../media/image13.gif"/><Relationship Id="rId9" Type="http://schemas.openxmlformats.org/officeDocument/2006/relationships/image" Target="../media/image18.JPG"/><Relationship Id="rId1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www.cdc.gov/nchs/data/icd/ICD-10-CM-Official-Coding-Gudance-Interim-Advice-coronavirus-feb-20-2020.pdf"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www.cdc.gov/nchs/data/icd/COVID-19-guidelines-final.pdf"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quarter" idx="12"/>
          </p:nvPr>
        </p:nvSpPr>
        <p:spPr>
          <a:xfrm>
            <a:off x="4427804" y="3546582"/>
            <a:ext cx="4716196" cy="633763"/>
          </a:xfrm>
        </p:spPr>
        <p:txBody>
          <a:bodyPr/>
          <a:lstStyle/>
          <a:p>
            <a:r>
              <a:rPr lang="en-US" sz="2000" b="1" dirty="0" smtClean="0">
                <a:latin typeface="Arial Narrow" panose="020B0606020202030204" pitchFamily="34" charset="0"/>
              </a:rPr>
              <a:t>COVID-19 Provider Information Webinar</a:t>
            </a:r>
            <a:endParaRPr lang="en-US" sz="2000" b="1" dirty="0">
              <a:latin typeface="Arial Narrow" panose="020B0606020202030204" pitchFamily="34" charset="0"/>
            </a:endParaRPr>
          </a:p>
        </p:txBody>
      </p:sp>
    </p:spTree>
    <p:extLst>
      <p:ext uri="{BB962C8B-B14F-4D97-AF65-F5344CB8AC3E}">
        <p14:creationId xmlns:p14="http://schemas.microsoft.com/office/powerpoint/2010/main" val="173620198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dirty="0" smtClean="0"/>
              <a:t>COVID-19 Provider Information Webinar</a:t>
            </a:r>
            <a:endParaRPr lang="en-US" dirty="0"/>
          </a:p>
        </p:txBody>
      </p:sp>
      <p:graphicFrame>
        <p:nvGraphicFramePr>
          <p:cNvPr id="4" name="Diagram 3"/>
          <p:cNvGraphicFramePr/>
          <p:nvPr>
            <p:extLst>
              <p:ext uri="{D42A27DB-BD31-4B8C-83A1-F6EECF244321}">
                <p14:modId xmlns:p14="http://schemas.microsoft.com/office/powerpoint/2010/main" val="371658687"/>
              </p:ext>
            </p:extLst>
          </p:nvPr>
        </p:nvGraphicFramePr>
        <p:xfrm>
          <a:off x="2722180" y="697569"/>
          <a:ext cx="8597462" cy="6370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940115" y="777186"/>
            <a:ext cx="7057135" cy="646331"/>
          </a:xfrm>
          <a:prstGeom prst="rect">
            <a:avLst/>
          </a:prstGeom>
          <a:noFill/>
        </p:spPr>
        <p:txBody>
          <a:bodyPr wrap="square" lIns="91440" tIns="45720" rIns="91440" bIns="45720">
            <a:spAutoFit/>
          </a:bodyPr>
          <a:lstStyle/>
          <a:p>
            <a:pPr algn="ctr"/>
            <a:r>
              <a:rPr lang="en-US" sz="3600" dirty="0" smtClean="0">
                <a:ln w="0"/>
                <a:solidFill>
                  <a:schemeClr val="accent1"/>
                </a:solidFill>
                <a:effectLst>
                  <a:outerShdw blurRad="38100" dist="25400" dir="5400000" algn="ctr" rotWithShape="0">
                    <a:srgbClr val="6E747A">
                      <a:alpha val="43000"/>
                    </a:srgbClr>
                  </a:outerShdw>
                </a:effectLst>
              </a:rPr>
              <a:t>Questions &amp; Answers</a:t>
            </a:r>
            <a:endParaRPr lang="en-US" sz="36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18950357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358356"/>
            <a:ext cx="9144000" cy="970129"/>
          </a:xfrm>
          <a:prstGeom prst="rect">
            <a:avLst/>
          </a:prstGeom>
          <a:solidFill>
            <a:schemeClr val="bg1"/>
          </a:solidFill>
          <a:ln w="571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25" y="5504861"/>
            <a:ext cx="3992004" cy="67712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371" y="225546"/>
            <a:ext cx="1631950" cy="2230424"/>
          </a:xfrm>
          <a:prstGeom prst="rect">
            <a:avLst/>
          </a:prstGeom>
          <a:ln w="88900">
            <a:solidFill>
              <a:schemeClr val="accent1">
                <a:shade val="95000"/>
                <a:satMod val="105000"/>
              </a:schemeClr>
            </a:solidFill>
          </a:ln>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t="4555" b="3942"/>
          <a:stretch/>
        </p:blipFill>
        <p:spPr>
          <a:xfrm>
            <a:off x="694662" y="2814572"/>
            <a:ext cx="1596405" cy="2077769"/>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5770" y="2801896"/>
            <a:ext cx="1690750" cy="211343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9321" y="2801896"/>
            <a:ext cx="1682495" cy="2103119"/>
          </a:xfrm>
          <a:prstGeom prst="rect">
            <a:avLst/>
          </a:prstGeom>
        </p:spPr>
      </p:pic>
      <p:sp>
        <p:nvSpPr>
          <p:cNvPr id="7" name="Rounded Rectangle 6"/>
          <p:cNvSpPr/>
          <p:nvPr/>
        </p:nvSpPr>
        <p:spPr>
          <a:xfrm>
            <a:off x="5521816" y="5045215"/>
            <a:ext cx="2051624" cy="1596410"/>
          </a:xfrm>
          <a:prstGeom prst="roundRect">
            <a:avLst/>
          </a:prstGeom>
          <a:blipFill>
            <a:blip r:embed="rId8"/>
            <a:stretch>
              <a:fillRect l="-9000" r="-9000"/>
            </a:stretch>
          </a:blipFill>
          <a:ln w="444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l="4905" t="3578" r="2439" b="13291"/>
          <a:stretch/>
        </p:blipFill>
        <p:spPr>
          <a:xfrm>
            <a:off x="5521816" y="225546"/>
            <a:ext cx="1679265" cy="2230424"/>
          </a:xfrm>
          <a:prstGeom prst="rect">
            <a:avLst/>
          </a:prstGeom>
        </p:spPr>
      </p:pic>
      <p:pic>
        <p:nvPicPr>
          <p:cNvPr id="21" name="Picture 20"/>
          <p:cNvPicPr/>
          <p:nvPr/>
        </p:nvPicPr>
        <p:blipFill>
          <a:blip r:embed="rId10">
            <a:lum bright="70000" contrast="-70000"/>
            <a:extLst>
              <a:ext uri="{BEBA8EAE-BF5A-486C-A8C5-ECC9F3942E4B}">
                <a14:imgProps xmlns:a14="http://schemas.microsoft.com/office/drawing/2010/main">
                  <a14:imgLayer r:embed="rId11">
                    <a14:imgEffect>
                      <a14:backgroundRemoval t="2960" b="95772" l="7609" r="89976">
                        <a14:foregroundMark x1="39976" y1="47569" x2="39976" y2="47569"/>
                        <a14:foregroundMark x1="38164" y1="6977" x2="38164" y2="6977"/>
                        <a14:foregroundMark x1="66425" y1="38478" x2="66425" y2="38478"/>
                        <a14:backgroundMark x1="31401" y1="32981" x2="31401" y2="32981"/>
                        <a14:backgroundMark x1="18599" y1="49894" x2="18599" y2="49894"/>
                        <a14:backgroundMark x1="74034" y1="47569" x2="74034" y2="47569"/>
                      </a14:backgroundRemoval>
                    </a14:imgEffect>
                    <a14:imgEffect>
                      <a14:saturation sat="53000"/>
                    </a14:imgEffect>
                  </a14:imgLayer>
                </a14:imgProps>
              </a:ext>
              <a:ext uri="{28A0092B-C50C-407E-A947-70E740481C1C}">
                <a14:useLocalDpi xmlns:a14="http://schemas.microsoft.com/office/drawing/2010/main" val="0"/>
              </a:ext>
            </a:extLst>
          </a:blip>
          <a:stretch>
            <a:fillRect/>
          </a:stretch>
        </p:blipFill>
        <p:spPr>
          <a:xfrm rot="20657700">
            <a:off x="3436905" y="1837732"/>
            <a:ext cx="1174750" cy="671195"/>
          </a:xfrm>
          <a:prstGeom prst="rect">
            <a:avLst/>
          </a:prstGeom>
        </p:spPr>
      </p:pic>
      <p:pic>
        <p:nvPicPr>
          <p:cNvPr id="22" name="Picture 21"/>
          <p:cNvPicPr/>
          <p:nvPr/>
        </p:nvPicPr>
        <p:blipFill>
          <a:blip r:embed="rId12">
            <a:lum bright="70000" contrast="-70000"/>
            <a:extLst>
              <a:ext uri="{BEBA8EAE-BF5A-486C-A8C5-ECC9F3942E4B}">
                <a14:imgProps xmlns:a14="http://schemas.microsoft.com/office/drawing/2010/main">
                  <a14:imgLayer r:embed="rId13">
                    <a14:imgEffect>
                      <a14:backgroundRemoval t="2574" b="89901" l="7971" r="89976">
                        <a14:backgroundMark x1="75121" y1="45545" x2="75121" y2="45545"/>
                      </a14:backgroundRemoval>
                    </a14:imgEffect>
                  </a14:imgLayer>
                </a14:imgProps>
              </a:ext>
              <a:ext uri="{28A0092B-C50C-407E-A947-70E740481C1C}">
                <a14:useLocalDpi xmlns:a14="http://schemas.microsoft.com/office/drawing/2010/main" val="0"/>
              </a:ext>
            </a:extLst>
          </a:blip>
          <a:stretch>
            <a:fillRect/>
          </a:stretch>
        </p:blipFill>
        <p:spPr>
          <a:xfrm rot="20197271">
            <a:off x="6868762" y="1829075"/>
            <a:ext cx="1081352" cy="688506"/>
          </a:xfrm>
          <a:prstGeom prst="rect">
            <a:avLst/>
          </a:prstGeom>
        </p:spPr>
      </p:pic>
      <p:pic>
        <p:nvPicPr>
          <p:cNvPr id="23" name="Picture 22"/>
          <p:cNvPicPr/>
          <p:nvPr/>
        </p:nvPicPr>
        <p:blipFill>
          <a:blip r:embed="rId14">
            <a:lum bright="70000" contrast="-70000"/>
            <a:extLst>
              <a:ext uri="{BEBA8EAE-BF5A-486C-A8C5-ECC9F3942E4B}">
                <a14:imgProps xmlns:a14="http://schemas.microsoft.com/office/drawing/2010/main">
                  <a14:imgLayer r:embed="rId15">
                    <a14:imgEffect>
                      <a14:backgroundRemoval t="1331" b="92776" l="8213" r="89976">
                        <a14:foregroundMark x1="37319" y1="37643" x2="37319" y2="37643"/>
                      </a14:backgroundRemoval>
                    </a14:imgEffect>
                  </a14:imgLayer>
                </a14:imgProps>
              </a:ext>
              <a:ext uri="{28A0092B-C50C-407E-A947-70E740481C1C}">
                <a14:useLocalDpi xmlns:a14="http://schemas.microsoft.com/office/drawing/2010/main" val="0"/>
              </a:ext>
            </a:extLst>
          </a:blip>
          <a:stretch>
            <a:fillRect/>
          </a:stretch>
        </p:blipFill>
        <p:spPr>
          <a:xfrm rot="20274281">
            <a:off x="1875855" y="4277640"/>
            <a:ext cx="1059815" cy="673100"/>
          </a:xfrm>
          <a:prstGeom prst="rect">
            <a:avLst/>
          </a:prstGeom>
        </p:spPr>
      </p:pic>
      <p:pic>
        <p:nvPicPr>
          <p:cNvPr id="24" name="Picture 23"/>
          <p:cNvPicPr/>
          <p:nvPr/>
        </p:nvPicPr>
        <p:blipFill>
          <a:blip r:embed="rId16">
            <a:lum bright="70000" contrast="-70000"/>
            <a:extLst>
              <a:ext uri="{BEBA8EAE-BF5A-486C-A8C5-ECC9F3942E4B}">
                <a14:imgProps xmlns:a14="http://schemas.microsoft.com/office/drawing/2010/main">
                  <a14:imgLayer r:embed="rId17">
                    <a14:imgEffect>
                      <a14:backgroundRemoval t="196" b="90411" l="8696" r="94324"/>
                    </a14:imgEffect>
                  </a14:imgLayer>
                </a14:imgProps>
              </a:ext>
              <a:ext uri="{28A0092B-C50C-407E-A947-70E740481C1C}">
                <a14:useLocalDpi xmlns:a14="http://schemas.microsoft.com/office/drawing/2010/main" val="0"/>
              </a:ext>
            </a:extLst>
          </a:blip>
          <a:stretch>
            <a:fillRect/>
          </a:stretch>
        </p:blipFill>
        <p:spPr>
          <a:xfrm rot="20187701">
            <a:off x="4918884" y="4242080"/>
            <a:ext cx="1205865" cy="744220"/>
          </a:xfrm>
          <a:prstGeom prst="rect">
            <a:avLst/>
          </a:prstGeom>
        </p:spPr>
      </p:pic>
      <p:pic>
        <p:nvPicPr>
          <p:cNvPr id="25" name="Picture 24"/>
          <p:cNvPicPr/>
          <p:nvPr/>
        </p:nvPicPr>
        <p:blipFill>
          <a:blip r:embed="rId18">
            <a:lum bright="70000" contrast="-70000"/>
            <a:extLst>
              <a:ext uri="{BEBA8EAE-BF5A-486C-A8C5-ECC9F3942E4B}">
                <a14:imgProps xmlns:a14="http://schemas.microsoft.com/office/drawing/2010/main">
                  <a14:imgLayer r:embed="rId19">
                    <a14:imgEffect>
                      <a14:backgroundRemoval t="1458" b="93125" l="6763" r="75725">
                        <a14:foregroundMark x1="22222" y1="35625" x2="22222" y2="35625"/>
                      </a14:backgroundRemoval>
                    </a14:imgEffect>
                  </a14:imgLayer>
                </a14:imgProps>
              </a:ext>
              <a:ext uri="{28A0092B-C50C-407E-A947-70E740481C1C}">
                <a14:useLocalDpi xmlns:a14="http://schemas.microsoft.com/office/drawing/2010/main" val="0"/>
              </a:ext>
            </a:extLst>
          </a:blip>
          <a:stretch>
            <a:fillRect/>
          </a:stretch>
        </p:blipFill>
        <p:spPr>
          <a:xfrm rot="20367705">
            <a:off x="8218170" y="4269067"/>
            <a:ext cx="1191260" cy="690245"/>
          </a:xfrm>
          <a:prstGeom prst="rect">
            <a:avLst/>
          </a:prstGeom>
        </p:spPr>
      </p:pic>
    </p:spTree>
    <p:extLst>
      <p:ext uri="{BB962C8B-B14F-4D97-AF65-F5344CB8AC3E}">
        <p14:creationId xmlns:p14="http://schemas.microsoft.com/office/powerpoint/2010/main" val="404179891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3060700"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78432" y="0"/>
            <a:ext cx="2303836" cy="923330"/>
          </a:xfrm>
          <a:prstGeom prst="rect">
            <a:avLst/>
          </a:prstGeom>
          <a:noFill/>
        </p:spPr>
        <p:txBody>
          <a:bodyPr wrap="none" lIns="91440" tIns="45720" rIns="91440" bIns="45720">
            <a:spAutoFit/>
          </a:bodyPr>
          <a:lstStyle/>
          <a:p>
            <a:pPr algn="ctr"/>
            <a:r>
              <a:rPr lang="en-US" sz="5400" b="1" cap="none"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Narrow" panose="020B0606020202030204" pitchFamily="34" charset="0"/>
              </a:rPr>
              <a:t>Agenda</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rial Narrow" panose="020B0606020202030204" pitchFamily="34" charset="0"/>
            </a:endParaRPr>
          </a:p>
        </p:txBody>
      </p:sp>
      <p:sp>
        <p:nvSpPr>
          <p:cNvPr id="14" name="TextBox 13"/>
          <p:cNvSpPr txBox="1"/>
          <p:nvPr/>
        </p:nvSpPr>
        <p:spPr>
          <a:xfrm>
            <a:off x="1409700" y="1793067"/>
            <a:ext cx="6489700" cy="400110"/>
          </a:xfrm>
          <a:prstGeom prst="rect">
            <a:avLst/>
          </a:prstGeom>
          <a:noFill/>
        </p:spPr>
        <p:txBody>
          <a:bodyPr wrap="square" rtlCol="0">
            <a:spAutoFit/>
          </a:bodyPr>
          <a:lstStyle/>
          <a:p>
            <a:r>
              <a:rPr lang="en-US" sz="2000" spc="300" dirty="0" smtClean="0">
                <a:solidFill>
                  <a:schemeClr val="bg2"/>
                </a:solidFill>
              </a:rPr>
              <a:t>---------------------------------------------------</a:t>
            </a:r>
            <a:endParaRPr lang="en-US" sz="2000" spc="300" dirty="0">
              <a:solidFill>
                <a:schemeClr val="bg2"/>
              </a:solidFill>
            </a:endParaRPr>
          </a:p>
        </p:txBody>
      </p:sp>
      <p:sp>
        <p:nvSpPr>
          <p:cNvPr id="16" name="TextBox 15"/>
          <p:cNvSpPr txBox="1"/>
          <p:nvPr/>
        </p:nvSpPr>
        <p:spPr>
          <a:xfrm>
            <a:off x="3060700" y="1679968"/>
            <a:ext cx="3492500" cy="369332"/>
          </a:xfrm>
          <a:prstGeom prst="rect">
            <a:avLst/>
          </a:prstGeom>
          <a:noFill/>
        </p:spPr>
        <p:txBody>
          <a:bodyPr wrap="square" rtlCol="0">
            <a:spAutoFit/>
          </a:bodyPr>
          <a:lstStyle/>
          <a:p>
            <a:r>
              <a:rPr lang="en-US" b="1" dirty="0" smtClean="0">
                <a:latin typeface="Arial Narrow" panose="020B0606020202030204" pitchFamily="34" charset="0"/>
              </a:rPr>
              <a:t>Welcome</a:t>
            </a:r>
            <a:endParaRPr lang="en-US" b="1" dirty="0">
              <a:latin typeface="Arial Narrow" panose="020B0606020202030204" pitchFamily="34" charset="0"/>
            </a:endParaRPr>
          </a:p>
        </p:txBody>
      </p:sp>
      <p:sp>
        <p:nvSpPr>
          <p:cNvPr id="17" name="TextBox 16"/>
          <p:cNvSpPr txBox="1"/>
          <p:nvPr/>
        </p:nvSpPr>
        <p:spPr>
          <a:xfrm>
            <a:off x="1409700" y="2176611"/>
            <a:ext cx="6489700" cy="400110"/>
          </a:xfrm>
          <a:prstGeom prst="rect">
            <a:avLst/>
          </a:prstGeom>
          <a:noFill/>
        </p:spPr>
        <p:txBody>
          <a:bodyPr wrap="square" rtlCol="0">
            <a:spAutoFit/>
          </a:bodyPr>
          <a:lstStyle/>
          <a:p>
            <a:r>
              <a:rPr lang="en-US" sz="2000" spc="300" dirty="0" smtClean="0">
                <a:solidFill>
                  <a:schemeClr val="bg2"/>
                </a:solidFill>
              </a:rPr>
              <a:t>---------------------------------------------------</a:t>
            </a:r>
            <a:endParaRPr lang="en-US" sz="2000" spc="300" dirty="0">
              <a:solidFill>
                <a:schemeClr val="bg2"/>
              </a:solidFill>
            </a:endParaRPr>
          </a:p>
        </p:txBody>
      </p:sp>
      <p:sp>
        <p:nvSpPr>
          <p:cNvPr id="18" name="TextBox 17"/>
          <p:cNvSpPr txBox="1"/>
          <p:nvPr/>
        </p:nvSpPr>
        <p:spPr>
          <a:xfrm>
            <a:off x="3060700" y="2063512"/>
            <a:ext cx="4838700" cy="369332"/>
          </a:xfrm>
          <a:prstGeom prst="rect">
            <a:avLst/>
          </a:prstGeom>
          <a:noFill/>
        </p:spPr>
        <p:txBody>
          <a:bodyPr wrap="square" rtlCol="0">
            <a:spAutoFit/>
          </a:bodyPr>
          <a:lstStyle/>
          <a:p>
            <a:r>
              <a:rPr lang="en-US" b="1" dirty="0" smtClean="0">
                <a:latin typeface="Arial Narrow" panose="020B0606020202030204" pitchFamily="34" charset="0"/>
              </a:rPr>
              <a:t>Diagnosis Code U07.1 Front End Rejection</a:t>
            </a:r>
            <a:endParaRPr lang="en-US" b="1" dirty="0">
              <a:latin typeface="Arial Narrow" panose="020B0606020202030204" pitchFamily="34" charset="0"/>
            </a:endParaRPr>
          </a:p>
        </p:txBody>
      </p:sp>
      <p:sp>
        <p:nvSpPr>
          <p:cNvPr id="19" name="TextBox 18"/>
          <p:cNvSpPr txBox="1"/>
          <p:nvPr/>
        </p:nvSpPr>
        <p:spPr>
          <a:xfrm>
            <a:off x="1409700" y="2603035"/>
            <a:ext cx="6667500" cy="400110"/>
          </a:xfrm>
          <a:prstGeom prst="rect">
            <a:avLst/>
          </a:prstGeom>
          <a:noFill/>
        </p:spPr>
        <p:txBody>
          <a:bodyPr wrap="square" rtlCol="0">
            <a:spAutoFit/>
          </a:bodyPr>
          <a:lstStyle/>
          <a:p>
            <a:r>
              <a:rPr lang="en-US" sz="2000" spc="300" dirty="0" smtClean="0">
                <a:solidFill>
                  <a:schemeClr val="bg2"/>
                </a:solidFill>
              </a:rPr>
              <a:t>-----------------------------------------------------</a:t>
            </a:r>
            <a:endParaRPr lang="en-US" sz="2000" spc="300" dirty="0">
              <a:solidFill>
                <a:schemeClr val="bg2"/>
              </a:solidFill>
            </a:endParaRPr>
          </a:p>
        </p:txBody>
      </p:sp>
      <p:sp>
        <p:nvSpPr>
          <p:cNvPr id="20" name="TextBox 19"/>
          <p:cNvSpPr txBox="1"/>
          <p:nvPr/>
        </p:nvSpPr>
        <p:spPr>
          <a:xfrm>
            <a:off x="3060700" y="2463622"/>
            <a:ext cx="5016500" cy="369332"/>
          </a:xfrm>
          <a:prstGeom prst="rect">
            <a:avLst/>
          </a:prstGeom>
          <a:noFill/>
        </p:spPr>
        <p:txBody>
          <a:bodyPr wrap="square" rtlCol="0">
            <a:spAutoFit/>
          </a:bodyPr>
          <a:lstStyle/>
          <a:p>
            <a:r>
              <a:rPr lang="en-US" b="1" dirty="0" smtClean="0">
                <a:latin typeface="Arial Narrow" panose="020B0606020202030204" pitchFamily="34" charset="0"/>
              </a:rPr>
              <a:t>Reporting COVID-19 Diagnosis on Outpatient Claims</a:t>
            </a:r>
            <a:endParaRPr lang="en-US" b="1" dirty="0">
              <a:latin typeface="Arial Narrow" panose="020B0606020202030204" pitchFamily="34" charset="0"/>
            </a:endParaRPr>
          </a:p>
        </p:txBody>
      </p:sp>
      <p:sp>
        <p:nvSpPr>
          <p:cNvPr id="23" name="TextBox 22"/>
          <p:cNvSpPr txBox="1"/>
          <p:nvPr/>
        </p:nvSpPr>
        <p:spPr>
          <a:xfrm>
            <a:off x="1409700" y="2976831"/>
            <a:ext cx="6489700" cy="400110"/>
          </a:xfrm>
          <a:prstGeom prst="rect">
            <a:avLst/>
          </a:prstGeom>
          <a:noFill/>
        </p:spPr>
        <p:txBody>
          <a:bodyPr wrap="square" rtlCol="0">
            <a:spAutoFit/>
          </a:bodyPr>
          <a:lstStyle/>
          <a:p>
            <a:r>
              <a:rPr lang="en-US" sz="2000" spc="300" dirty="0" smtClean="0">
                <a:solidFill>
                  <a:schemeClr val="bg2"/>
                </a:solidFill>
              </a:rPr>
              <a:t>---------------------------------------------------</a:t>
            </a:r>
            <a:endParaRPr lang="en-US" sz="2000" spc="300" dirty="0">
              <a:solidFill>
                <a:schemeClr val="bg2"/>
              </a:solidFill>
            </a:endParaRPr>
          </a:p>
        </p:txBody>
      </p:sp>
      <p:sp>
        <p:nvSpPr>
          <p:cNvPr id="24" name="TextBox 23"/>
          <p:cNvSpPr txBox="1"/>
          <p:nvPr/>
        </p:nvSpPr>
        <p:spPr>
          <a:xfrm>
            <a:off x="3060700" y="2863732"/>
            <a:ext cx="4838700" cy="369332"/>
          </a:xfrm>
          <a:prstGeom prst="rect">
            <a:avLst/>
          </a:prstGeom>
          <a:noFill/>
        </p:spPr>
        <p:txBody>
          <a:bodyPr wrap="square" rtlCol="0">
            <a:spAutoFit/>
          </a:bodyPr>
          <a:lstStyle/>
          <a:p>
            <a:r>
              <a:rPr lang="en-US" b="1" dirty="0" smtClean="0">
                <a:latin typeface="Arial Narrow" panose="020B0606020202030204" pitchFamily="34" charset="0"/>
              </a:rPr>
              <a:t>Virtual and Telehealth Services</a:t>
            </a:r>
            <a:endParaRPr lang="en-US" b="1" dirty="0">
              <a:latin typeface="Arial Narrow" panose="020B0606020202030204" pitchFamily="34" charset="0"/>
            </a:endParaRPr>
          </a:p>
        </p:txBody>
      </p:sp>
      <p:sp>
        <p:nvSpPr>
          <p:cNvPr id="25" name="TextBox 24"/>
          <p:cNvSpPr txBox="1"/>
          <p:nvPr/>
        </p:nvSpPr>
        <p:spPr>
          <a:xfrm>
            <a:off x="1409700" y="3376941"/>
            <a:ext cx="6489700" cy="400110"/>
          </a:xfrm>
          <a:prstGeom prst="rect">
            <a:avLst/>
          </a:prstGeom>
          <a:noFill/>
        </p:spPr>
        <p:txBody>
          <a:bodyPr wrap="square" rtlCol="0">
            <a:spAutoFit/>
          </a:bodyPr>
          <a:lstStyle/>
          <a:p>
            <a:r>
              <a:rPr lang="en-US" sz="2000" spc="300" dirty="0" smtClean="0">
                <a:solidFill>
                  <a:schemeClr val="bg2"/>
                </a:solidFill>
              </a:rPr>
              <a:t>---------------------------------------------------</a:t>
            </a:r>
            <a:endParaRPr lang="en-US" sz="2000" spc="300" dirty="0">
              <a:solidFill>
                <a:schemeClr val="bg2"/>
              </a:solidFill>
            </a:endParaRPr>
          </a:p>
        </p:txBody>
      </p:sp>
      <p:sp>
        <p:nvSpPr>
          <p:cNvPr id="26" name="TextBox 25"/>
          <p:cNvSpPr txBox="1"/>
          <p:nvPr/>
        </p:nvSpPr>
        <p:spPr>
          <a:xfrm>
            <a:off x="3060700" y="3263842"/>
            <a:ext cx="4838700" cy="369332"/>
          </a:xfrm>
          <a:prstGeom prst="rect">
            <a:avLst/>
          </a:prstGeom>
          <a:noFill/>
        </p:spPr>
        <p:txBody>
          <a:bodyPr wrap="square" rtlCol="0">
            <a:spAutoFit/>
          </a:bodyPr>
          <a:lstStyle/>
          <a:p>
            <a:r>
              <a:rPr lang="en-US" b="1" dirty="0" smtClean="0">
                <a:latin typeface="Arial Narrow" panose="020B0606020202030204" pitchFamily="34" charset="0"/>
              </a:rPr>
              <a:t>Precertification and Continued Stay Review</a:t>
            </a:r>
            <a:endParaRPr lang="en-US" b="1" dirty="0">
              <a:latin typeface="Arial Narrow" panose="020B0606020202030204" pitchFamily="34" charset="0"/>
            </a:endParaRPr>
          </a:p>
        </p:txBody>
      </p:sp>
      <p:sp>
        <p:nvSpPr>
          <p:cNvPr id="29" name="TextBox 28"/>
          <p:cNvSpPr txBox="1"/>
          <p:nvPr/>
        </p:nvSpPr>
        <p:spPr>
          <a:xfrm>
            <a:off x="1409700" y="3782761"/>
            <a:ext cx="6832600" cy="400110"/>
          </a:xfrm>
          <a:prstGeom prst="rect">
            <a:avLst/>
          </a:prstGeom>
          <a:noFill/>
        </p:spPr>
        <p:txBody>
          <a:bodyPr wrap="square" rtlCol="0">
            <a:spAutoFit/>
          </a:bodyPr>
          <a:lstStyle/>
          <a:p>
            <a:r>
              <a:rPr lang="en-US" sz="2000" spc="300" dirty="0" smtClean="0">
                <a:solidFill>
                  <a:schemeClr val="bg2"/>
                </a:solidFill>
              </a:rPr>
              <a:t>-----------------------------------------------------</a:t>
            </a:r>
            <a:endParaRPr lang="en-US" sz="2000" spc="300" dirty="0">
              <a:solidFill>
                <a:schemeClr val="bg2"/>
              </a:solidFill>
            </a:endParaRPr>
          </a:p>
        </p:txBody>
      </p:sp>
      <p:sp>
        <p:nvSpPr>
          <p:cNvPr id="30" name="TextBox 29"/>
          <p:cNvSpPr txBox="1"/>
          <p:nvPr/>
        </p:nvSpPr>
        <p:spPr>
          <a:xfrm>
            <a:off x="3060700" y="3669662"/>
            <a:ext cx="5181600" cy="369332"/>
          </a:xfrm>
          <a:prstGeom prst="rect">
            <a:avLst/>
          </a:prstGeom>
          <a:noFill/>
        </p:spPr>
        <p:txBody>
          <a:bodyPr wrap="square" rtlCol="0">
            <a:spAutoFit/>
          </a:bodyPr>
          <a:lstStyle/>
          <a:p>
            <a:r>
              <a:rPr lang="en-US" b="1" dirty="0" smtClean="0">
                <a:latin typeface="Arial Narrow" panose="020B0606020202030204" pitchFamily="34" charset="0"/>
              </a:rPr>
              <a:t>Patient Transfer to LTAC and Rehabilitation Hospitals </a:t>
            </a:r>
            <a:endParaRPr lang="en-US" b="1" dirty="0">
              <a:latin typeface="Arial Narrow" panose="020B0606020202030204" pitchFamily="34" charset="0"/>
            </a:endParaRPr>
          </a:p>
        </p:txBody>
      </p:sp>
      <p:sp>
        <p:nvSpPr>
          <p:cNvPr id="37" name="TextBox 36"/>
          <p:cNvSpPr txBox="1"/>
          <p:nvPr/>
        </p:nvSpPr>
        <p:spPr>
          <a:xfrm>
            <a:off x="1409700" y="4187335"/>
            <a:ext cx="6489700" cy="400110"/>
          </a:xfrm>
          <a:prstGeom prst="rect">
            <a:avLst/>
          </a:prstGeom>
          <a:noFill/>
        </p:spPr>
        <p:txBody>
          <a:bodyPr wrap="square" rtlCol="0">
            <a:spAutoFit/>
          </a:bodyPr>
          <a:lstStyle/>
          <a:p>
            <a:r>
              <a:rPr lang="en-US" sz="2000" spc="300" dirty="0" smtClean="0">
                <a:solidFill>
                  <a:schemeClr val="bg2"/>
                </a:solidFill>
              </a:rPr>
              <a:t>---------------------------------------------------</a:t>
            </a:r>
            <a:endParaRPr lang="en-US" sz="2000" spc="300" dirty="0">
              <a:solidFill>
                <a:schemeClr val="bg2"/>
              </a:solidFill>
            </a:endParaRPr>
          </a:p>
        </p:txBody>
      </p:sp>
      <p:sp>
        <p:nvSpPr>
          <p:cNvPr id="38" name="TextBox 37"/>
          <p:cNvSpPr txBox="1"/>
          <p:nvPr/>
        </p:nvSpPr>
        <p:spPr>
          <a:xfrm>
            <a:off x="3060700" y="4074236"/>
            <a:ext cx="4838700" cy="369332"/>
          </a:xfrm>
          <a:prstGeom prst="rect">
            <a:avLst/>
          </a:prstGeom>
          <a:noFill/>
        </p:spPr>
        <p:txBody>
          <a:bodyPr wrap="square" rtlCol="0">
            <a:spAutoFit/>
          </a:bodyPr>
          <a:lstStyle/>
          <a:p>
            <a:r>
              <a:rPr lang="en-US" b="1" dirty="0" smtClean="0">
                <a:latin typeface="Arial Narrow" panose="020B0606020202030204" pitchFamily="34" charset="0"/>
              </a:rPr>
              <a:t>BCBSKS Provider COVID-19 Webpage </a:t>
            </a:r>
            <a:endParaRPr lang="en-US" b="1" dirty="0">
              <a:latin typeface="Arial Narrow" panose="020B0606020202030204" pitchFamily="34" charset="0"/>
            </a:endParaRPr>
          </a:p>
        </p:txBody>
      </p:sp>
      <p:sp>
        <p:nvSpPr>
          <p:cNvPr id="41" name="TextBox 40"/>
          <p:cNvSpPr txBox="1"/>
          <p:nvPr/>
        </p:nvSpPr>
        <p:spPr>
          <a:xfrm>
            <a:off x="1409700" y="4582981"/>
            <a:ext cx="6489700" cy="400110"/>
          </a:xfrm>
          <a:prstGeom prst="rect">
            <a:avLst/>
          </a:prstGeom>
          <a:noFill/>
        </p:spPr>
        <p:txBody>
          <a:bodyPr wrap="square" rtlCol="0">
            <a:spAutoFit/>
          </a:bodyPr>
          <a:lstStyle/>
          <a:p>
            <a:r>
              <a:rPr lang="en-US" sz="2000" spc="300" dirty="0" smtClean="0">
                <a:solidFill>
                  <a:schemeClr val="bg2"/>
                </a:solidFill>
              </a:rPr>
              <a:t>---------------------------------------------------</a:t>
            </a:r>
            <a:endParaRPr lang="en-US" sz="2000" spc="300" dirty="0">
              <a:solidFill>
                <a:schemeClr val="bg2"/>
              </a:solidFill>
            </a:endParaRPr>
          </a:p>
        </p:txBody>
      </p:sp>
      <p:sp>
        <p:nvSpPr>
          <p:cNvPr id="42" name="TextBox 41"/>
          <p:cNvSpPr txBox="1"/>
          <p:nvPr/>
        </p:nvSpPr>
        <p:spPr>
          <a:xfrm>
            <a:off x="3060700" y="4469882"/>
            <a:ext cx="4838700" cy="369332"/>
          </a:xfrm>
          <a:prstGeom prst="rect">
            <a:avLst/>
          </a:prstGeom>
          <a:noFill/>
        </p:spPr>
        <p:txBody>
          <a:bodyPr wrap="square" rtlCol="0">
            <a:spAutoFit/>
          </a:bodyPr>
          <a:lstStyle/>
          <a:p>
            <a:r>
              <a:rPr lang="en-US" b="1" dirty="0" smtClean="0">
                <a:latin typeface="Arial Narrow" panose="020B0606020202030204" pitchFamily="34" charset="0"/>
              </a:rPr>
              <a:t>Quality Based Reimbursement Program (QBRP)</a:t>
            </a:r>
            <a:endParaRPr lang="en-US" b="1" dirty="0">
              <a:latin typeface="Arial Narrow" panose="020B0606020202030204" pitchFamily="34" charset="0"/>
            </a:endParaRPr>
          </a:p>
        </p:txBody>
      </p:sp>
      <p:sp>
        <p:nvSpPr>
          <p:cNvPr id="45" name="TextBox 44"/>
          <p:cNvSpPr txBox="1"/>
          <p:nvPr/>
        </p:nvSpPr>
        <p:spPr>
          <a:xfrm>
            <a:off x="1409700" y="4962587"/>
            <a:ext cx="6489700" cy="400110"/>
          </a:xfrm>
          <a:prstGeom prst="rect">
            <a:avLst/>
          </a:prstGeom>
          <a:noFill/>
        </p:spPr>
        <p:txBody>
          <a:bodyPr wrap="square" rtlCol="0">
            <a:spAutoFit/>
          </a:bodyPr>
          <a:lstStyle/>
          <a:p>
            <a:r>
              <a:rPr lang="en-US" sz="2000" spc="300" dirty="0" smtClean="0">
                <a:solidFill>
                  <a:schemeClr val="bg2"/>
                </a:solidFill>
              </a:rPr>
              <a:t>---------------------------------------------------</a:t>
            </a:r>
            <a:endParaRPr lang="en-US" sz="2000" spc="300" dirty="0">
              <a:solidFill>
                <a:schemeClr val="bg2"/>
              </a:solidFill>
            </a:endParaRPr>
          </a:p>
        </p:txBody>
      </p:sp>
      <p:sp>
        <p:nvSpPr>
          <p:cNvPr id="46" name="TextBox 45"/>
          <p:cNvSpPr txBox="1"/>
          <p:nvPr/>
        </p:nvSpPr>
        <p:spPr>
          <a:xfrm>
            <a:off x="3060700" y="4849488"/>
            <a:ext cx="4838700" cy="369332"/>
          </a:xfrm>
          <a:prstGeom prst="rect">
            <a:avLst/>
          </a:prstGeom>
          <a:noFill/>
        </p:spPr>
        <p:txBody>
          <a:bodyPr wrap="square" rtlCol="0">
            <a:spAutoFit/>
          </a:bodyPr>
          <a:lstStyle/>
          <a:p>
            <a:r>
              <a:rPr lang="en-US" b="1" dirty="0" smtClean="0">
                <a:latin typeface="Arial Narrow" panose="020B0606020202030204" pitchFamily="34" charset="0"/>
              </a:rPr>
              <a:t>Questions and Answers </a:t>
            </a:r>
            <a:endParaRPr lang="en-US" b="1" dirty="0">
              <a:latin typeface="Arial Narrow" panose="020B0606020202030204" pitchFamily="34" charset="0"/>
            </a:endParaRPr>
          </a:p>
        </p:txBody>
      </p:sp>
    </p:spTree>
    <p:extLst>
      <p:ext uri="{BB962C8B-B14F-4D97-AF65-F5344CB8AC3E}">
        <p14:creationId xmlns:p14="http://schemas.microsoft.com/office/powerpoint/2010/main" val="105076487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dirty="0" smtClean="0"/>
              <a:t>COVID-19 Provider Information Webinar</a:t>
            </a:r>
            <a:endParaRPr lang="en-US" dirty="0"/>
          </a:p>
        </p:txBody>
      </p:sp>
      <p:graphicFrame>
        <p:nvGraphicFramePr>
          <p:cNvPr id="3" name="Diagram 2"/>
          <p:cNvGraphicFramePr/>
          <p:nvPr>
            <p:extLst>
              <p:ext uri="{D42A27DB-BD31-4B8C-83A1-F6EECF244321}">
                <p14:modId xmlns:p14="http://schemas.microsoft.com/office/powerpoint/2010/main" val="2828033409"/>
              </p:ext>
            </p:extLst>
          </p:nvPr>
        </p:nvGraphicFramePr>
        <p:xfrm>
          <a:off x="469900" y="487363"/>
          <a:ext cx="7865268"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053043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dirty="0" smtClean="0"/>
              <a:t>COVID-19 Provider Information Webinar</a:t>
            </a:r>
            <a:endParaRPr lang="en-US" dirty="0"/>
          </a:p>
        </p:txBody>
      </p:sp>
      <p:graphicFrame>
        <p:nvGraphicFramePr>
          <p:cNvPr id="4" name="Diagram 3"/>
          <p:cNvGraphicFramePr/>
          <p:nvPr>
            <p:extLst>
              <p:ext uri="{D42A27DB-BD31-4B8C-83A1-F6EECF244321}">
                <p14:modId xmlns:p14="http://schemas.microsoft.com/office/powerpoint/2010/main" val="2561414684"/>
              </p:ext>
            </p:extLst>
          </p:nvPr>
        </p:nvGraphicFramePr>
        <p:xfrm>
          <a:off x="1456267" y="775683"/>
          <a:ext cx="6382915" cy="24135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p:cNvSpPr/>
          <p:nvPr/>
        </p:nvSpPr>
        <p:spPr>
          <a:xfrm rot="19662551">
            <a:off x="2802267" y="1590029"/>
            <a:ext cx="4356876" cy="790078"/>
          </a:xfrm>
          <a:prstGeom prst="round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b="1" dirty="0" smtClean="0">
                <a:ln w="22225">
                  <a:solidFill>
                    <a:schemeClr val="accent2"/>
                  </a:solidFill>
                  <a:prstDash val="solid"/>
                </a:ln>
                <a:solidFill>
                  <a:srgbClr val="FF0000"/>
                </a:solidFill>
              </a:rPr>
              <a:t>UPDATED</a:t>
            </a:r>
            <a:endParaRPr lang="en-US" sz="6000" b="1" dirty="0">
              <a:ln w="22225">
                <a:solidFill>
                  <a:schemeClr val="accent2"/>
                </a:solidFill>
                <a:prstDash val="solid"/>
              </a:ln>
              <a:solidFill>
                <a:srgbClr val="FF0000"/>
              </a:solidFill>
            </a:endParaRPr>
          </a:p>
        </p:txBody>
      </p:sp>
      <p:sp>
        <p:nvSpPr>
          <p:cNvPr id="7" name="Rounded Rectangle 6"/>
          <p:cNvSpPr/>
          <p:nvPr/>
        </p:nvSpPr>
        <p:spPr>
          <a:xfrm>
            <a:off x="289200" y="3765982"/>
            <a:ext cx="1280083" cy="610814"/>
          </a:xfrm>
          <a:prstGeom prst="round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n w="22225">
                  <a:solidFill>
                    <a:schemeClr val="accent2"/>
                  </a:solidFill>
                  <a:prstDash val="solid"/>
                </a:ln>
                <a:solidFill>
                  <a:srgbClr val="FF0000"/>
                </a:solidFill>
              </a:rPr>
              <a:t>UPDATE:</a:t>
            </a:r>
            <a:endParaRPr lang="en-US" b="1" dirty="0">
              <a:ln w="22225">
                <a:solidFill>
                  <a:schemeClr val="accent2"/>
                </a:solidFill>
                <a:prstDash val="solid"/>
              </a:ln>
              <a:solidFill>
                <a:srgbClr val="FF0000"/>
              </a:solidFill>
            </a:endParaRPr>
          </a:p>
        </p:txBody>
      </p:sp>
      <p:sp>
        <p:nvSpPr>
          <p:cNvPr id="8" name="Rectangle 7"/>
          <p:cNvSpPr/>
          <p:nvPr/>
        </p:nvSpPr>
        <p:spPr>
          <a:xfrm>
            <a:off x="1659428" y="3765982"/>
            <a:ext cx="6688477" cy="2831544"/>
          </a:xfrm>
          <a:prstGeom prst="rect">
            <a:avLst/>
          </a:prstGeom>
        </p:spPr>
        <p:txBody>
          <a:bodyPr wrap="square">
            <a:spAutoFit/>
          </a:bodyPr>
          <a:lstStyle/>
          <a:p>
            <a:pPr marR="0" lvl="0">
              <a:spcBef>
                <a:spcPts val="0"/>
              </a:spcBef>
              <a:spcAft>
                <a:spcPts val="0"/>
              </a:spcAft>
            </a:pPr>
            <a:r>
              <a:rPr lang="en-US" b="1" dirty="0" smtClean="0">
                <a:latin typeface="Arial Narrow" panose="020B0606020202030204" pitchFamily="34" charset="0"/>
                <a:ea typeface="Calibri" panose="020F0502020204030204" pitchFamily="34" charset="0"/>
              </a:rPr>
              <a:t>Please report COVID-19 diagnosis code per appropriate coding guidelines.  For appropriate coding guidelines:</a:t>
            </a:r>
          </a:p>
          <a:p>
            <a:pPr marR="0" lvl="0">
              <a:spcBef>
                <a:spcPts val="0"/>
              </a:spcBef>
              <a:spcAft>
                <a:spcPts val="0"/>
              </a:spcAft>
            </a:pPr>
            <a:endParaRPr lang="en-US" b="1" dirty="0">
              <a:latin typeface="Arial Narrow" panose="020B0606020202030204" pitchFamily="34" charset="0"/>
              <a:ea typeface="Calibri" panose="020F0502020204030204" pitchFamily="34" charset="0"/>
            </a:endParaRPr>
          </a:p>
          <a:p>
            <a:pPr marR="0" lvl="0">
              <a:spcBef>
                <a:spcPts val="0"/>
              </a:spcBef>
              <a:spcAft>
                <a:spcPts val="0"/>
              </a:spcAft>
            </a:pPr>
            <a:r>
              <a:rPr lang="en-US" b="1" dirty="0" smtClean="0">
                <a:latin typeface="Arial Narrow" panose="020B0606020202030204" pitchFamily="34" charset="0"/>
                <a:ea typeface="Calibri" panose="020F0502020204030204" pitchFamily="34" charset="0"/>
              </a:rPr>
              <a:t>For dates of service prior to 04/01/2020:</a:t>
            </a:r>
          </a:p>
          <a:p>
            <a:pPr marR="0" lvl="0">
              <a:spcBef>
                <a:spcPts val="0"/>
              </a:spcBef>
              <a:spcAft>
                <a:spcPts val="0"/>
              </a:spcAft>
            </a:pPr>
            <a:r>
              <a:rPr lang="en-US" b="1" dirty="0">
                <a:latin typeface="Arial Narrow" panose="020B0606020202030204" pitchFamily="34" charset="0"/>
                <a:hlinkClick r:id="rId8"/>
              </a:rPr>
              <a:t>https://</a:t>
            </a:r>
            <a:r>
              <a:rPr lang="en-US" b="1" dirty="0" smtClean="0">
                <a:latin typeface="Arial Narrow" panose="020B0606020202030204" pitchFamily="34" charset="0"/>
                <a:hlinkClick r:id="rId8"/>
              </a:rPr>
              <a:t>www.cdc.gov/nchs/data/icd/ICD-10-CM-Official-Coding-Gudance-Interim-Advice-coronavirus-feb-20-2020.pdf</a:t>
            </a:r>
            <a:endParaRPr lang="en-US" b="1" dirty="0" smtClean="0">
              <a:latin typeface="Arial Narrow" panose="020B0606020202030204" pitchFamily="34" charset="0"/>
            </a:endParaRPr>
          </a:p>
          <a:p>
            <a:pPr marR="0" lvl="0">
              <a:spcBef>
                <a:spcPts val="0"/>
              </a:spcBef>
              <a:spcAft>
                <a:spcPts val="0"/>
              </a:spcAft>
            </a:pPr>
            <a:endParaRPr lang="en-US" b="1" dirty="0">
              <a:latin typeface="Arial Narrow" panose="020B0606020202030204" pitchFamily="34" charset="0"/>
              <a:ea typeface="Calibri" panose="020F0502020204030204" pitchFamily="34" charset="0"/>
            </a:endParaRPr>
          </a:p>
          <a:p>
            <a:pPr marR="0" lvl="0">
              <a:spcBef>
                <a:spcPts val="0"/>
              </a:spcBef>
              <a:spcAft>
                <a:spcPts val="0"/>
              </a:spcAft>
            </a:pPr>
            <a:r>
              <a:rPr lang="en-US" b="1" dirty="0" smtClean="0">
                <a:latin typeface="Arial Narrow" panose="020B0606020202030204" pitchFamily="34" charset="0"/>
                <a:ea typeface="Calibri" panose="020F0502020204030204" pitchFamily="34" charset="0"/>
              </a:rPr>
              <a:t>For dates of service on or after 04/01/2020:</a:t>
            </a:r>
          </a:p>
          <a:p>
            <a:pPr marR="0" lvl="0">
              <a:spcBef>
                <a:spcPts val="0"/>
              </a:spcBef>
              <a:spcAft>
                <a:spcPts val="0"/>
              </a:spcAft>
            </a:pPr>
            <a:r>
              <a:rPr lang="en-US" b="1" dirty="0">
                <a:latin typeface="Arial Narrow" panose="020B0606020202030204" pitchFamily="34" charset="0"/>
                <a:hlinkClick r:id="rId9"/>
              </a:rPr>
              <a:t>https://www.cdc.gov/nchs/data/icd/COVID-19-guidelines-final.pdf</a:t>
            </a:r>
            <a:endParaRPr lang="en-US" b="1" dirty="0" smtClean="0">
              <a:latin typeface="Arial Narrow" panose="020B0606020202030204" pitchFamily="34" charset="0"/>
              <a:ea typeface="Calibri" panose="020F0502020204030204" pitchFamily="34" charset="0"/>
            </a:endParaRPr>
          </a:p>
          <a:p>
            <a:pPr marR="0" lvl="0">
              <a:spcBef>
                <a:spcPts val="0"/>
              </a:spcBef>
              <a:spcAft>
                <a:spcPts val="0"/>
              </a:spcAft>
            </a:pPr>
            <a:endParaRPr lang="en-US" sz="1600" dirty="0">
              <a:effectLst/>
              <a:latin typeface="Times New Roman" panose="02020603050405020304" pitchFamily="18" charset="0"/>
              <a:ea typeface="Calibri" panose="020F0502020204030204" pitchFamily="34" charset="0"/>
            </a:endParaRPr>
          </a:p>
        </p:txBody>
      </p:sp>
      <p:cxnSp>
        <p:nvCxnSpPr>
          <p:cNvPr id="11" name="Straight Arrow Connector 10"/>
          <p:cNvCxnSpPr/>
          <p:nvPr/>
        </p:nvCxnSpPr>
        <p:spPr>
          <a:xfrm>
            <a:off x="5137078" y="2340587"/>
            <a:ext cx="51371" cy="1448656"/>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050590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dirty="0" smtClean="0"/>
              <a:t>COVID-19 Provider Information Webinar</a:t>
            </a:r>
            <a:endParaRPr lang="en-US" dirty="0"/>
          </a:p>
        </p:txBody>
      </p:sp>
      <p:sp>
        <p:nvSpPr>
          <p:cNvPr id="6" name="Text Placeholder 5"/>
          <p:cNvSpPr txBox="1">
            <a:spLocks/>
          </p:cNvSpPr>
          <p:nvPr/>
        </p:nvSpPr>
        <p:spPr>
          <a:xfrm>
            <a:off x="5694360" y="2184400"/>
            <a:ext cx="3449640" cy="2755900"/>
          </a:xfrm>
          <a:prstGeom prst="rect">
            <a:avLst/>
          </a:prstGeom>
        </p:spPr>
        <p:txBody>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r>
              <a:rPr lang="en-US" b="1" dirty="0" smtClean="0">
                <a:solidFill>
                  <a:schemeClr val="bg1"/>
                </a:solidFill>
                <a:latin typeface="Arial Narrow" panose="020B0606020202030204" pitchFamily="34" charset="0"/>
              </a:rPr>
              <a:t>Virtual </a:t>
            </a:r>
          </a:p>
          <a:p>
            <a:pPr marL="0" indent="0" fontAlgn="auto">
              <a:spcAft>
                <a:spcPts val="0"/>
              </a:spcAft>
              <a:buNone/>
            </a:pPr>
            <a:r>
              <a:rPr lang="en-US" b="1" dirty="0" smtClean="0">
                <a:solidFill>
                  <a:schemeClr val="bg1"/>
                </a:solidFill>
                <a:latin typeface="Arial Narrow" panose="020B0606020202030204" pitchFamily="34" charset="0"/>
              </a:rPr>
              <a:t>and </a:t>
            </a:r>
          </a:p>
          <a:p>
            <a:pPr marL="0" indent="0" fontAlgn="auto">
              <a:spcAft>
                <a:spcPts val="0"/>
              </a:spcAft>
              <a:buNone/>
            </a:pPr>
            <a:r>
              <a:rPr lang="en-US" b="1" dirty="0" smtClean="0">
                <a:solidFill>
                  <a:schemeClr val="bg1"/>
                </a:solidFill>
                <a:latin typeface="Arial Narrow" panose="020B0606020202030204" pitchFamily="34" charset="0"/>
              </a:rPr>
              <a:t>Telehealth </a:t>
            </a:r>
          </a:p>
          <a:p>
            <a:pPr marL="0" indent="0" fontAlgn="auto">
              <a:spcAft>
                <a:spcPts val="0"/>
              </a:spcAft>
              <a:buNone/>
            </a:pPr>
            <a:r>
              <a:rPr lang="en-US" b="1" dirty="0" smtClean="0">
                <a:solidFill>
                  <a:schemeClr val="bg1"/>
                </a:solidFill>
                <a:latin typeface="Arial Narrow" panose="020B0606020202030204" pitchFamily="34" charset="0"/>
              </a:rPr>
              <a:t>Services</a:t>
            </a:r>
            <a:endParaRPr lang="en-US" b="1" dirty="0">
              <a:solidFill>
                <a:schemeClr val="bg1"/>
              </a:solidFill>
              <a:latin typeface="Arial Narrow" panose="020B0606020202030204" pitchFamily="34" charset="0"/>
            </a:endParaRPr>
          </a:p>
        </p:txBody>
      </p:sp>
      <p:graphicFrame>
        <p:nvGraphicFramePr>
          <p:cNvPr id="7" name="Diagram 6"/>
          <p:cNvGraphicFramePr/>
          <p:nvPr>
            <p:extLst>
              <p:ext uri="{D42A27DB-BD31-4B8C-83A1-F6EECF244321}">
                <p14:modId xmlns:p14="http://schemas.microsoft.com/office/powerpoint/2010/main" val="2538931451"/>
              </p:ext>
            </p:extLst>
          </p:nvPr>
        </p:nvGraphicFramePr>
        <p:xfrm>
          <a:off x="1955800" y="869950"/>
          <a:ext cx="8343900" cy="538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37697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dirty="0" smtClean="0"/>
              <a:t>COVID-19 Provider Information Webinar</a:t>
            </a:r>
            <a:endParaRPr lang="en-US" dirty="0"/>
          </a:p>
        </p:txBody>
      </p:sp>
      <p:graphicFrame>
        <p:nvGraphicFramePr>
          <p:cNvPr id="3" name="Diagram 2"/>
          <p:cNvGraphicFramePr/>
          <p:nvPr>
            <p:extLst>
              <p:ext uri="{D42A27DB-BD31-4B8C-83A1-F6EECF244321}">
                <p14:modId xmlns:p14="http://schemas.microsoft.com/office/powerpoint/2010/main" val="2953900405"/>
              </p:ext>
            </p:extLst>
          </p:nvPr>
        </p:nvGraphicFramePr>
        <p:xfrm>
          <a:off x="-317500" y="1130300"/>
          <a:ext cx="91440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017256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dirty="0" smtClean="0"/>
              <a:t>COVID-19 Provider Information Webinar</a:t>
            </a:r>
            <a:endParaRPr lang="en-US" dirty="0"/>
          </a:p>
        </p:txBody>
      </p:sp>
      <p:graphicFrame>
        <p:nvGraphicFramePr>
          <p:cNvPr id="3" name="Diagram 2"/>
          <p:cNvGraphicFramePr/>
          <p:nvPr>
            <p:extLst>
              <p:ext uri="{D42A27DB-BD31-4B8C-83A1-F6EECF244321}">
                <p14:modId xmlns:p14="http://schemas.microsoft.com/office/powerpoint/2010/main" val="2214915479"/>
              </p:ext>
            </p:extLst>
          </p:nvPr>
        </p:nvGraphicFramePr>
        <p:xfrm>
          <a:off x="1654995" y="610652"/>
          <a:ext cx="849630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40420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dirty="0" smtClean="0"/>
              <a:t>COVID-19 Provider Information Webinar</a:t>
            </a:r>
            <a:endParaRPr lang="en-US" dirty="0"/>
          </a:p>
        </p:txBody>
      </p:sp>
      <p:sp>
        <p:nvSpPr>
          <p:cNvPr id="10" name="Freeform 9"/>
          <p:cNvSpPr/>
          <p:nvPr/>
        </p:nvSpPr>
        <p:spPr>
          <a:xfrm>
            <a:off x="1838444" y="724284"/>
            <a:ext cx="4848957" cy="442528"/>
          </a:xfrm>
          <a:custGeom>
            <a:avLst/>
            <a:gdLst>
              <a:gd name="connsiteX0" fmla="*/ 0 w 4848957"/>
              <a:gd name="connsiteY0" fmla="*/ 0 h 442528"/>
              <a:gd name="connsiteX1" fmla="*/ 4848957 w 4848957"/>
              <a:gd name="connsiteY1" fmla="*/ 0 h 442528"/>
              <a:gd name="connsiteX2" fmla="*/ 4848957 w 4848957"/>
              <a:gd name="connsiteY2" fmla="*/ 442528 h 442528"/>
              <a:gd name="connsiteX3" fmla="*/ 0 w 4848957"/>
              <a:gd name="connsiteY3" fmla="*/ 442528 h 442528"/>
              <a:gd name="connsiteX4" fmla="*/ 0 w 4848957"/>
              <a:gd name="connsiteY4" fmla="*/ 0 h 442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8957" h="442528">
                <a:moveTo>
                  <a:pt x="0" y="0"/>
                </a:moveTo>
                <a:lnTo>
                  <a:pt x="4848957" y="0"/>
                </a:lnTo>
                <a:lnTo>
                  <a:pt x="4848957" y="442528"/>
                </a:lnTo>
                <a:lnTo>
                  <a:pt x="0" y="4425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50" tIns="0" rIns="95250" bIns="31750" numCol="1" spcCol="1270" anchor="b" anchorCtr="0">
            <a:noAutofit/>
          </a:bodyPr>
          <a:lstStyle/>
          <a:p>
            <a:pPr lvl="0" algn="l" defTabSz="1111250">
              <a:lnSpc>
                <a:spcPct val="90000"/>
              </a:lnSpc>
              <a:spcBef>
                <a:spcPct val="0"/>
              </a:spcBef>
              <a:spcAft>
                <a:spcPct val="35000"/>
              </a:spcAft>
            </a:pPr>
            <a:r>
              <a:rPr lang="en-US" sz="2500" u="none" kern="1200" dirty="0" smtClean="0">
                <a:effectLst>
                  <a:outerShdw blurRad="38100" dist="38100" dir="2700000" algn="tl">
                    <a:srgbClr val="000000">
                      <a:alpha val="43137"/>
                    </a:srgbClr>
                  </a:outerShdw>
                </a:effectLst>
                <a:latin typeface="Arial Narrow" panose="020B0606020202030204" pitchFamily="34" charset="0"/>
              </a:rPr>
              <a:t>BCBSKS Provider COVID-19 Webpage</a:t>
            </a:r>
            <a:endParaRPr lang="en-US" sz="2500" u="none" kern="1200" dirty="0">
              <a:effectLst>
                <a:outerShdw blurRad="38100" dist="38100" dir="2700000" algn="tl">
                  <a:srgbClr val="000000">
                    <a:alpha val="43137"/>
                  </a:srgbClr>
                </a:outerShdw>
              </a:effectLst>
              <a:latin typeface="Arial Narrow" panose="020B0606020202030204" pitchFamily="34" charset="0"/>
            </a:endParaRPr>
          </a:p>
        </p:txBody>
      </p:sp>
      <p:sp>
        <p:nvSpPr>
          <p:cNvPr id="14" name="Rectangle 13"/>
          <p:cNvSpPr/>
          <p:nvPr/>
        </p:nvSpPr>
        <p:spPr>
          <a:xfrm>
            <a:off x="215900" y="1403733"/>
            <a:ext cx="7302500" cy="4908168"/>
          </a:xfrm>
          <a:prstGeom prst="rect">
            <a:avLst/>
          </a:prstGeom>
          <a:blipFill>
            <a:blip r:embed="rId3">
              <a:extLst>
                <a:ext uri="{28A0092B-C50C-407E-A947-70E740481C1C}">
                  <a14:useLocalDpi xmlns:a14="http://schemas.microsoft.com/office/drawing/2010/main" val="0"/>
                </a:ext>
              </a:extLst>
            </a:blip>
            <a:stretch>
              <a:fillRect l="-2000" r="-2000"/>
            </a:stretch>
          </a:blipFill>
          <a:ln w="666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useBgFill="1">
        <p:nvSpPr>
          <p:cNvPr id="15" name="Flowchart: Connector 14"/>
          <p:cNvSpPr/>
          <p:nvPr/>
        </p:nvSpPr>
        <p:spPr>
          <a:xfrm>
            <a:off x="7077868" y="2837848"/>
            <a:ext cx="1473200" cy="1442052"/>
          </a:xfrm>
          <a:prstGeom prst="flowChartConnector">
            <a:avLst/>
          </a:prstGeom>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4"/>
          <a:srcRect l="8626" t="18202" r="9488" b="36555"/>
          <a:stretch/>
        </p:blipFill>
        <p:spPr>
          <a:xfrm>
            <a:off x="7251699" y="3365499"/>
            <a:ext cx="1130301" cy="368301"/>
          </a:xfrm>
          <a:prstGeom prst="rect">
            <a:avLst/>
          </a:prstGeom>
        </p:spPr>
      </p:pic>
      <p:sp useBgFill="1">
        <p:nvSpPr>
          <p:cNvPr id="17" name="Flowchart: Connector 16"/>
          <p:cNvSpPr/>
          <p:nvPr/>
        </p:nvSpPr>
        <p:spPr>
          <a:xfrm>
            <a:off x="7077868" y="4520215"/>
            <a:ext cx="1473200" cy="1442052"/>
          </a:xfrm>
          <a:prstGeom prst="flowChartConnector">
            <a:avLst/>
          </a:prstGeom>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9136" y="4564871"/>
            <a:ext cx="1419423" cy="1352739"/>
          </a:xfrm>
          <a:prstGeom prst="rect">
            <a:avLst/>
          </a:prstGeom>
        </p:spPr>
      </p:pic>
    </p:spTree>
    <p:extLst>
      <p:ext uri="{BB962C8B-B14F-4D97-AF65-F5344CB8AC3E}">
        <p14:creationId xmlns:p14="http://schemas.microsoft.com/office/powerpoint/2010/main" val="1975460397"/>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dirty="0" smtClean="0"/>
              <a:t>COVID-19 Provider Information Webinar</a:t>
            </a:r>
            <a:endParaRPr lang="en-US" dirty="0"/>
          </a:p>
        </p:txBody>
      </p:sp>
      <p:graphicFrame>
        <p:nvGraphicFramePr>
          <p:cNvPr id="3" name="Diagram 2"/>
          <p:cNvGraphicFramePr/>
          <p:nvPr>
            <p:extLst>
              <p:ext uri="{D42A27DB-BD31-4B8C-83A1-F6EECF244321}">
                <p14:modId xmlns:p14="http://schemas.microsoft.com/office/powerpoint/2010/main" val="1258455330"/>
              </p:ext>
            </p:extLst>
          </p:nvPr>
        </p:nvGraphicFramePr>
        <p:xfrm>
          <a:off x="-471612" y="142653"/>
          <a:ext cx="91440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11123" t="11174" r="8138" b="23029"/>
          <a:stretch/>
        </p:blipFill>
        <p:spPr>
          <a:xfrm>
            <a:off x="4046633" y="5013789"/>
            <a:ext cx="1171254" cy="1438382"/>
          </a:xfrm>
          <a:prstGeom prst="rect">
            <a:avLst/>
          </a:prstGeom>
        </p:spPr>
      </p:pic>
      <p:sp>
        <p:nvSpPr>
          <p:cNvPr id="5" name="Rectangle 4"/>
          <p:cNvSpPr/>
          <p:nvPr/>
        </p:nvSpPr>
        <p:spPr>
          <a:xfrm>
            <a:off x="3965825" y="4541178"/>
            <a:ext cx="4274049" cy="1910993"/>
          </a:xfrm>
          <a:prstGeom prst="rect">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298695" y="5197203"/>
            <a:ext cx="3092520" cy="1077218"/>
          </a:xfrm>
          <a:prstGeom prst="rect">
            <a:avLst/>
          </a:prstGeom>
          <a:noFill/>
        </p:spPr>
        <p:txBody>
          <a:bodyPr wrap="square" rtlCol="0">
            <a:spAutoFit/>
          </a:bodyPr>
          <a:lstStyle/>
          <a:p>
            <a:r>
              <a:rPr lang="en-US" sz="1600" b="1" u="sng" dirty="0" smtClean="0"/>
              <a:t>Melanie Moriarty</a:t>
            </a:r>
          </a:p>
          <a:p>
            <a:r>
              <a:rPr lang="en-US" sz="1600" dirty="0" smtClean="0"/>
              <a:t>Provider Program Specialist</a:t>
            </a:r>
          </a:p>
          <a:p>
            <a:r>
              <a:rPr lang="en-US" sz="1600" dirty="0" smtClean="0"/>
              <a:t>785-291-6593</a:t>
            </a:r>
          </a:p>
          <a:p>
            <a:r>
              <a:rPr lang="en-US" sz="1600" dirty="0" smtClean="0"/>
              <a:t>Melanie.Moriarty@bcbsks.com</a:t>
            </a:r>
            <a:endParaRPr lang="en-US" sz="1600" dirty="0"/>
          </a:p>
        </p:txBody>
      </p:sp>
      <p:sp>
        <p:nvSpPr>
          <p:cNvPr id="7" name="Rectangle 6"/>
          <p:cNvSpPr/>
          <p:nvPr/>
        </p:nvSpPr>
        <p:spPr>
          <a:xfrm>
            <a:off x="4133021" y="4357687"/>
            <a:ext cx="3939655" cy="584775"/>
          </a:xfrm>
          <a:prstGeom prst="rect">
            <a:avLst/>
          </a:prstGeom>
          <a:solidFill>
            <a:srgbClr val="0A3363"/>
          </a:solidFill>
          <a:ln>
            <a:solidFill>
              <a:srgbClr val="0070C0"/>
            </a:solidFill>
          </a:ln>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cap="none" spc="0" dirty="0" smtClean="0">
                <a:ln/>
                <a:solidFill>
                  <a:schemeClr val="accent3"/>
                </a:solidFill>
                <a:effectLst/>
              </a:rPr>
              <a:t>QBRP Questions?</a:t>
            </a:r>
            <a:endParaRPr lang="en-US" sz="3200" b="1" cap="none" spc="0" dirty="0">
              <a:ln/>
              <a:solidFill>
                <a:schemeClr val="accent3"/>
              </a:solidFill>
              <a:effectLst/>
            </a:endParaRPr>
          </a:p>
        </p:txBody>
      </p:sp>
    </p:spTree>
    <p:extLst>
      <p:ext uri="{BB962C8B-B14F-4D97-AF65-F5344CB8AC3E}">
        <p14:creationId xmlns:p14="http://schemas.microsoft.com/office/powerpoint/2010/main" val="264271077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
                  </p:tgtEl>
                </p:cond>
              </p:nextCondLst>
            </p:seq>
          </p:childTnLst>
        </p:cTn>
      </p:par>
    </p:tnLst>
    <p:bldLst>
      <p:bldP spid="5" grpId="0" animBg="1"/>
      <p:bldP spid="6" grpId="0"/>
      <p:bldP spid="7" grpId="0" animBg="1"/>
    </p:bldLst>
  </p:timing>
</p:sld>
</file>

<file path=ppt/theme/theme1.xml><?xml version="1.0" encoding="utf-8"?>
<a:theme xmlns:a="http://schemas.openxmlformats.org/drawingml/2006/main" name="Office Theme">
  <a:themeElements>
    <a:clrScheme name="BCBSKS">
      <a:dk1>
        <a:srgbClr val="3D3935"/>
      </a:dk1>
      <a:lt1>
        <a:sysClr val="window" lastClr="FFFFFF"/>
      </a:lt1>
      <a:dk2>
        <a:srgbClr val="005EB8"/>
      </a:dk2>
      <a:lt2>
        <a:srgbClr val="41B6E6"/>
      </a:lt2>
      <a:accent1>
        <a:srgbClr val="005EB8"/>
      </a:accent1>
      <a:accent2>
        <a:srgbClr val="CB333B"/>
      </a:accent2>
      <a:accent3>
        <a:srgbClr val="78BE20"/>
      </a:accent3>
      <a:accent4>
        <a:srgbClr val="002B49"/>
      </a:accent4>
      <a:accent5>
        <a:srgbClr val="6ECEB2"/>
      </a:accent5>
      <a:accent6>
        <a:srgbClr val="ED8B00"/>
      </a:accent6>
      <a:hlink>
        <a:srgbClr val="005EB8"/>
      </a:hlink>
      <a:folHlink>
        <a:srgbClr val="41B6E6"/>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5442</TotalTime>
  <Words>854</Words>
  <Application>Microsoft Office PowerPoint</Application>
  <PresentationFormat>On-screen Show (4:3)</PresentationFormat>
  <Paragraphs>154</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ＭＳ Ｐゴシック</vt:lpstr>
      <vt:lpstr>Arial</vt:lpstr>
      <vt:lpstr>Arial Narrow</vt:lpstr>
      <vt:lpstr>Calibri</vt:lpstr>
      <vt:lpstr>Helvetica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Blue Cross and Blue Shield of Kansas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2011 Insurance Billing Workshop</dc:title>
  <dc:creator>c549</dc:creator>
  <cp:lastModifiedBy>C613</cp:lastModifiedBy>
  <cp:revision>432</cp:revision>
  <cp:lastPrinted>2020-04-20T21:13:24Z</cp:lastPrinted>
  <dcterms:created xsi:type="dcterms:W3CDTF">2011-01-10T21:18:37Z</dcterms:created>
  <dcterms:modified xsi:type="dcterms:W3CDTF">2020-04-21T15:34:07Z</dcterms:modified>
  <cp:contentStatus/>
</cp:coreProperties>
</file>