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126" r:id="rId1"/>
  </p:sldMasterIdLst>
  <p:notesMasterIdLst>
    <p:notesMasterId r:id="rId25"/>
  </p:notesMasterIdLst>
  <p:sldIdLst>
    <p:sldId id="256" r:id="rId2"/>
    <p:sldId id="264" r:id="rId3"/>
    <p:sldId id="265" r:id="rId4"/>
    <p:sldId id="266" r:id="rId5"/>
    <p:sldId id="267" r:id="rId6"/>
    <p:sldId id="268" r:id="rId7"/>
    <p:sldId id="269" r:id="rId8"/>
    <p:sldId id="279" r:id="rId9"/>
    <p:sldId id="278" r:id="rId10"/>
    <p:sldId id="281" r:id="rId11"/>
    <p:sldId id="270" r:id="rId12"/>
    <p:sldId id="271" r:id="rId13"/>
    <p:sldId id="272" r:id="rId14"/>
    <p:sldId id="274" r:id="rId15"/>
    <p:sldId id="275" r:id="rId16"/>
    <p:sldId id="257" r:id="rId17"/>
    <p:sldId id="258" r:id="rId18"/>
    <p:sldId id="259" r:id="rId19"/>
    <p:sldId id="260" r:id="rId20"/>
    <p:sldId id="276" r:id="rId21"/>
    <p:sldId id="277" r:id="rId22"/>
    <p:sldId id="282" r:id="rId23"/>
    <p:sldId id="262" r:id="rId2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ＭＳ Ｐゴシック"/>
        <a:cs typeface="ＭＳ Ｐゴシック"/>
      </a:defRPr>
    </a:lvl1pPr>
    <a:lvl2pPr marL="457200" algn="l" rtl="0" fontAlgn="base">
      <a:spcBef>
        <a:spcPct val="0"/>
      </a:spcBef>
      <a:spcAft>
        <a:spcPct val="0"/>
      </a:spcAft>
      <a:defRPr kern="1200">
        <a:solidFill>
          <a:schemeClr val="tx1"/>
        </a:solidFill>
        <a:latin typeface="Arial" charset="0"/>
        <a:ea typeface="ＭＳ Ｐゴシック"/>
        <a:cs typeface="ＭＳ Ｐゴシック"/>
      </a:defRPr>
    </a:lvl2pPr>
    <a:lvl3pPr marL="914400" algn="l" rtl="0" fontAlgn="base">
      <a:spcBef>
        <a:spcPct val="0"/>
      </a:spcBef>
      <a:spcAft>
        <a:spcPct val="0"/>
      </a:spcAft>
      <a:defRPr kern="1200">
        <a:solidFill>
          <a:schemeClr val="tx1"/>
        </a:solidFill>
        <a:latin typeface="Arial" charset="0"/>
        <a:ea typeface="ＭＳ Ｐゴシック"/>
        <a:cs typeface="ＭＳ Ｐゴシック"/>
      </a:defRPr>
    </a:lvl3pPr>
    <a:lvl4pPr marL="1371600" algn="l" rtl="0" fontAlgn="base">
      <a:spcBef>
        <a:spcPct val="0"/>
      </a:spcBef>
      <a:spcAft>
        <a:spcPct val="0"/>
      </a:spcAft>
      <a:defRPr kern="1200">
        <a:solidFill>
          <a:schemeClr val="tx1"/>
        </a:solidFill>
        <a:latin typeface="Arial" charset="0"/>
        <a:ea typeface="ＭＳ Ｐゴシック"/>
        <a:cs typeface="ＭＳ Ｐゴシック"/>
      </a:defRPr>
    </a:lvl4pPr>
    <a:lvl5pPr marL="1828800" algn="l" rtl="0" fontAlgn="base">
      <a:spcBef>
        <a:spcPct val="0"/>
      </a:spcBef>
      <a:spcAft>
        <a:spcPct val="0"/>
      </a:spcAft>
      <a:defRPr kern="1200">
        <a:solidFill>
          <a:schemeClr val="tx1"/>
        </a:solidFill>
        <a:latin typeface="Arial" charset="0"/>
        <a:ea typeface="ＭＳ Ｐゴシック"/>
        <a:cs typeface="ＭＳ Ｐゴシック"/>
      </a:defRPr>
    </a:lvl5pPr>
    <a:lvl6pPr marL="2286000" algn="l" defTabSz="914400" rtl="0" eaLnBrk="1" latinLnBrk="0" hangingPunct="1">
      <a:defRPr kern="1200">
        <a:solidFill>
          <a:schemeClr val="tx1"/>
        </a:solidFill>
        <a:latin typeface="Arial" charset="0"/>
        <a:ea typeface="ＭＳ Ｐゴシック"/>
        <a:cs typeface="ＭＳ Ｐゴシック"/>
      </a:defRPr>
    </a:lvl6pPr>
    <a:lvl7pPr marL="2743200" algn="l" defTabSz="914400" rtl="0" eaLnBrk="1" latinLnBrk="0" hangingPunct="1">
      <a:defRPr kern="1200">
        <a:solidFill>
          <a:schemeClr val="tx1"/>
        </a:solidFill>
        <a:latin typeface="Arial" charset="0"/>
        <a:ea typeface="ＭＳ Ｐゴシック"/>
        <a:cs typeface="ＭＳ Ｐゴシック"/>
      </a:defRPr>
    </a:lvl7pPr>
    <a:lvl8pPr marL="3200400" algn="l" defTabSz="914400" rtl="0" eaLnBrk="1" latinLnBrk="0" hangingPunct="1">
      <a:defRPr kern="1200">
        <a:solidFill>
          <a:schemeClr val="tx1"/>
        </a:solidFill>
        <a:latin typeface="Arial" charset="0"/>
        <a:ea typeface="ＭＳ Ｐゴシック"/>
        <a:cs typeface="ＭＳ Ｐゴシック"/>
      </a:defRPr>
    </a:lvl8pPr>
    <a:lvl9pPr marL="3657600" algn="l" defTabSz="914400" rtl="0" eaLnBrk="1" latinLnBrk="0" hangingPunct="1">
      <a:defRPr kern="1200">
        <a:solidFill>
          <a:schemeClr val="tx1"/>
        </a:solidFill>
        <a:latin typeface="Arial" charset="0"/>
        <a:ea typeface="ＭＳ Ｐゴシック"/>
        <a:cs typeface="ＭＳ Ｐゴシック"/>
      </a:defRPr>
    </a:lvl9pPr>
  </p:defaultTextStyle>
  <p:extLst>
    <p:ext uri="{EFAFB233-063F-42B5-8137-9DF3F51BA10A}">
      <p15:sldGuideLst xmlns:p15="http://schemas.microsoft.com/office/powerpoint/2012/main">
        <p15:guide id="1" orient="horz" pos="1051">
          <p15:clr>
            <a:srgbClr val="A4A3A4"/>
          </p15:clr>
        </p15:guide>
        <p15:guide id="2" pos="384">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278" autoAdjust="0"/>
  </p:normalViewPr>
  <p:slideViewPr>
    <p:cSldViewPr snapToGrid="0">
      <p:cViewPr varScale="1">
        <p:scale>
          <a:sx n="93" d="100"/>
          <a:sy n="93" d="100"/>
        </p:scale>
        <p:origin x="2160" y="72"/>
      </p:cViewPr>
      <p:guideLst>
        <p:guide orient="horz" pos="1051"/>
        <p:guide pos="384"/>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2.xml.rels><?xml version="1.0" encoding="UTF-8" standalone="yes"?>
<Relationships xmlns="http://schemas.openxmlformats.org/package/2006/relationships"><Relationship Id="rId1" Type="http://schemas.openxmlformats.org/officeDocument/2006/relationships/hyperlink" Target="https://webpass.ndbh.com/" TargetMode="External"/></Relationships>
</file>

<file path=ppt/diagrams/_rels/data3.xml.rels><?xml version="1.0" encoding="UTF-8" standalone="yes"?>
<Relationships xmlns="http://schemas.openxmlformats.org/package/2006/relationships"><Relationship Id="rId1" Type="http://schemas.openxmlformats.org/officeDocument/2006/relationships/hyperlink" Target="https://secure.healthx.com/v3app/a/?6713520D04184E071C0D1D261C0E191A0C0A1C002400133E0600410A0A1D552D0B151A1D0D16111B195C6A1D13081C114B1300310A5A35065815505211137B565855595C594C0B425A205D05440F5253175E234506315100565F5710432D18471F1701050C545F48360B151F0706001B177C095C6756575B5001150C7B56565D595C05170F420C700D54440B0351104572160067075D5914431B593B0C0651315B534C2B5E597457562F57202347460345261251215C5F5040640B535358472A57405E2A5C7458/&amp;redir=2"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webpass.ndbh.com/"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7669B8-1F72-44EE-B8FD-E893A0A12B80}"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0478E23A-93B8-407B-A650-6BA0BC738DA9}">
      <dgm:prSet phldrT="[Text]" custT="1"/>
      <dgm:spPr/>
      <dgm:t>
        <a:bodyPr/>
        <a:lstStyle/>
        <a:p>
          <a:r>
            <a:rPr lang="en-US" sz="1200" dirty="0" smtClean="0">
              <a:latin typeface="Arial Narrow" panose="020B0606020202030204" pitchFamily="34" charset="0"/>
            </a:rPr>
            <a:t>Phone</a:t>
          </a:r>
          <a:endParaRPr lang="en-US" sz="1200" dirty="0">
            <a:latin typeface="Arial Narrow" panose="020B0606020202030204" pitchFamily="34" charset="0"/>
          </a:endParaRPr>
        </a:p>
      </dgm:t>
    </dgm:pt>
    <dgm:pt modelId="{74797968-6FA0-4479-91AF-EA8037BBC607}" type="parTrans" cxnId="{2BB53F02-D15D-4157-B70F-EEDB9EA237F6}">
      <dgm:prSet/>
      <dgm:spPr/>
      <dgm:t>
        <a:bodyPr/>
        <a:lstStyle/>
        <a:p>
          <a:endParaRPr lang="en-US"/>
        </a:p>
      </dgm:t>
    </dgm:pt>
    <dgm:pt modelId="{1B20E76F-E53C-474B-A5DF-88B4E6E7EBD6}" type="sibTrans" cxnId="{2BB53F02-D15D-4157-B70F-EEDB9EA237F6}">
      <dgm:prSet/>
      <dgm:spPr/>
      <dgm:t>
        <a:bodyPr/>
        <a:lstStyle/>
        <a:p>
          <a:endParaRPr lang="en-US"/>
        </a:p>
      </dgm:t>
    </dgm:pt>
    <dgm:pt modelId="{76C3FFFC-131C-4E13-8EC9-85DB9421830C}">
      <dgm:prSet phldrT="[Text]" custT="1"/>
      <dgm:spPr/>
      <dgm:t>
        <a:bodyPr/>
        <a:lstStyle/>
        <a:p>
          <a:r>
            <a:rPr lang="en-US" sz="1200" dirty="0" smtClean="0">
              <a:latin typeface="Arial Narrow" panose="020B0606020202030204" pitchFamily="34" charset="0"/>
            </a:rPr>
            <a:t>800-325-6201</a:t>
          </a:r>
          <a:endParaRPr lang="en-US" sz="1200" dirty="0">
            <a:latin typeface="Arial Narrow" panose="020B0606020202030204" pitchFamily="34" charset="0"/>
          </a:endParaRPr>
        </a:p>
      </dgm:t>
    </dgm:pt>
    <dgm:pt modelId="{D50773FB-B2D2-4B27-AC53-DCF79D1A74FD}" type="parTrans" cxnId="{39B21275-237B-4D4F-8C8F-639343E010BA}">
      <dgm:prSet/>
      <dgm:spPr/>
      <dgm:t>
        <a:bodyPr/>
        <a:lstStyle/>
        <a:p>
          <a:endParaRPr lang="en-US"/>
        </a:p>
      </dgm:t>
    </dgm:pt>
    <dgm:pt modelId="{EF924FAE-8E35-4E41-9E81-4DD6E76AA350}" type="sibTrans" cxnId="{39B21275-237B-4D4F-8C8F-639343E010BA}">
      <dgm:prSet/>
      <dgm:spPr/>
      <dgm:t>
        <a:bodyPr/>
        <a:lstStyle/>
        <a:p>
          <a:endParaRPr lang="en-US"/>
        </a:p>
      </dgm:t>
    </dgm:pt>
    <dgm:pt modelId="{F2DB038F-70EB-4202-BC8D-7BDFF1DCBDE4}">
      <dgm:prSet phldrT="[Text]" custT="1"/>
      <dgm:spPr/>
      <dgm:t>
        <a:bodyPr/>
        <a:lstStyle/>
        <a:p>
          <a:r>
            <a:rPr lang="en-US" sz="1200" dirty="0" smtClean="0">
              <a:latin typeface="Arial Narrow" panose="020B0606020202030204" pitchFamily="34" charset="0"/>
            </a:rPr>
            <a:t>Form via Fax</a:t>
          </a:r>
          <a:endParaRPr lang="en-US" sz="1200" dirty="0">
            <a:latin typeface="Arial Narrow" panose="020B0606020202030204" pitchFamily="34" charset="0"/>
          </a:endParaRPr>
        </a:p>
      </dgm:t>
    </dgm:pt>
    <dgm:pt modelId="{46C59195-DBA8-42C0-96EF-1E8999703755}" type="parTrans" cxnId="{31B23BD3-B627-4F29-8285-F08657774A41}">
      <dgm:prSet/>
      <dgm:spPr/>
      <dgm:t>
        <a:bodyPr/>
        <a:lstStyle/>
        <a:p>
          <a:endParaRPr lang="en-US"/>
        </a:p>
      </dgm:t>
    </dgm:pt>
    <dgm:pt modelId="{1AFC97ED-1994-49B6-9DA9-8520614CAEB0}" type="sibTrans" cxnId="{31B23BD3-B627-4F29-8285-F08657774A41}">
      <dgm:prSet/>
      <dgm:spPr/>
      <dgm:t>
        <a:bodyPr/>
        <a:lstStyle/>
        <a:p>
          <a:endParaRPr lang="en-US"/>
        </a:p>
      </dgm:t>
    </dgm:pt>
    <dgm:pt modelId="{684D24B8-FF63-40B1-A2E0-804574F811ED}">
      <dgm:prSet phldrT="[Text]" custT="1"/>
      <dgm:spPr/>
      <dgm:t>
        <a:bodyPr/>
        <a:lstStyle/>
        <a:p>
          <a:r>
            <a:rPr lang="en-US" sz="1200" dirty="0" smtClean="0">
              <a:latin typeface="Arial Narrow" panose="020B0606020202030204" pitchFamily="34" charset="0"/>
            </a:rPr>
            <a:t>877-281-9089</a:t>
          </a:r>
          <a:endParaRPr lang="en-US" sz="1200" dirty="0">
            <a:latin typeface="Arial Narrow" panose="020B0606020202030204" pitchFamily="34" charset="0"/>
          </a:endParaRPr>
        </a:p>
      </dgm:t>
    </dgm:pt>
    <dgm:pt modelId="{C91BB083-7B4C-4A19-B2FD-08442081A012}" type="parTrans" cxnId="{CF3C2BD0-C0FB-46EC-A04D-67298DE20E0F}">
      <dgm:prSet/>
      <dgm:spPr/>
      <dgm:t>
        <a:bodyPr/>
        <a:lstStyle/>
        <a:p>
          <a:endParaRPr lang="en-US"/>
        </a:p>
      </dgm:t>
    </dgm:pt>
    <dgm:pt modelId="{B4B9583B-608D-4B22-AC4D-FC8FBA1B5A3C}" type="sibTrans" cxnId="{CF3C2BD0-C0FB-46EC-A04D-67298DE20E0F}">
      <dgm:prSet/>
      <dgm:spPr/>
      <dgm:t>
        <a:bodyPr/>
        <a:lstStyle/>
        <a:p>
          <a:endParaRPr lang="en-US"/>
        </a:p>
      </dgm:t>
    </dgm:pt>
    <dgm:pt modelId="{D1933290-5E0C-4192-95EF-118917E7EE9E}">
      <dgm:prSet phldrT="[Text]" custT="1"/>
      <dgm:spPr/>
      <dgm:t>
        <a:bodyPr/>
        <a:lstStyle/>
        <a:p>
          <a:r>
            <a:rPr lang="en-US" sz="1200" dirty="0" smtClean="0">
              <a:latin typeface="Arial Narrow" panose="020B0606020202030204" pitchFamily="34" charset="0"/>
            </a:rPr>
            <a:t>Mail</a:t>
          </a:r>
          <a:endParaRPr lang="en-US" sz="1200" dirty="0">
            <a:latin typeface="Arial Narrow" panose="020B0606020202030204" pitchFamily="34" charset="0"/>
          </a:endParaRPr>
        </a:p>
      </dgm:t>
    </dgm:pt>
    <dgm:pt modelId="{B85C493E-CAA0-4398-A37B-A6EF5A337285}" type="parTrans" cxnId="{72A3EB22-F938-422F-BEC9-DBBF1CE7674F}">
      <dgm:prSet/>
      <dgm:spPr/>
      <dgm:t>
        <a:bodyPr/>
        <a:lstStyle/>
        <a:p>
          <a:endParaRPr lang="en-US"/>
        </a:p>
      </dgm:t>
    </dgm:pt>
    <dgm:pt modelId="{E3EA7A50-0A06-49F4-9676-C7454C3ACCD8}" type="sibTrans" cxnId="{72A3EB22-F938-422F-BEC9-DBBF1CE7674F}">
      <dgm:prSet/>
      <dgm:spPr/>
      <dgm:t>
        <a:bodyPr/>
        <a:lstStyle/>
        <a:p>
          <a:endParaRPr lang="en-US"/>
        </a:p>
      </dgm:t>
    </dgm:pt>
    <dgm:pt modelId="{0058AA93-BFAB-4D98-B3E2-49294C22C60F}">
      <dgm:prSet phldrT="[Text]" custT="1"/>
      <dgm:spPr/>
      <dgm:t>
        <a:bodyPr/>
        <a:lstStyle/>
        <a:p>
          <a:r>
            <a:rPr lang="en-US" sz="1200" dirty="0" smtClean="0">
              <a:latin typeface="Arial Narrow" panose="020B0606020202030204" pitchFamily="34" charset="0"/>
            </a:rPr>
            <a:t>PO Box 260875</a:t>
          </a:r>
          <a:br>
            <a:rPr lang="en-US" sz="1200" dirty="0" smtClean="0">
              <a:latin typeface="Arial Narrow" panose="020B0606020202030204" pitchFamily="34" charset="0"/>
            </a:rPr>
          </a:br>
          <a:r>
            <a:rPr lang="en-US" sz="1200" dirty="0" smtClean="0">
              <a:latin typeface="Arial Narrow" panose="020B0606020202030204" pitchFamily="34" charset="0"/>
            </a:rPr>
            <a:t>Plano, TX 75026-0875</a:t>
          </a:r>
          <a:endParaRPr lang="en-US" sz="1200" dirty="0">
            <a:latin typeface="Arial Narrow" panose="020B0606020202030204" pitchFamily="34" charset="0"/>
          </a:endParaRPr>
        </a:p>
      </dgm:t>
    </dgm:pt>
    <dgm:pt modelId="{BE78435C-19D7-4926-B946-932897145692}" type="parTrans" cxnId="{6443CFC5-EB89-4627-9086-CD187DCF87DC}">
      <dgm:prSet/>
      <dgm:spPr/>
      <dgm:t>
        <a:bodyPr/>
        <a:lstStyle/>
        <a:p>
          <a:endParaRPr lang="en-US"/>
        </a:p>
      </dgm:t>
    </dgm:pt>
    <dgm:pt modelId="{83065065-6D81-4CF8-9A41-36DA7C70413E}" type="sibTrans" cxnId="{6443CFC5-EB89-4627-9086-CD187DCF87DC}">
      <dgm:prSet/>
      <dgm:spPr/>
      <dgm:t>
        <a:bodyPr/>
        <a:lstStyle/>
        <a:p>
          <a:endParaRPr lang="en-US"/>
        </a:p>
      </dgm:t>
    </dgm:pt>
    <dgm:pt modelId="{273AAC8B-E597-4F84-A12C-FF3036B63E02}" type="pres">
      <dgm:prSet presAssocID="{8B7669B8-1F72-44EE-B8FD-E893A0A12B80}" presName="Name0" presStyleCnt="0">
        <dgm:presLayoutVars>
          <dgm:dir/>
          <dgm:animLvl val="lvl"/>
          <dgm:resizeHandles val="exact"/>
        </dgm:presLayoutVars>
      </dgm:prSet>
      <dgm:spPr/>
      <dgm:t>
        <a:bodyPr/>
        <a:lstStyle/>
        <a:p>
          <a:endParaRPr lang="en-US"/>
        </a:p>
      </dgm:t>
    </dgm:pt>
    <dgm:pt modelId="{A5B5FC13-3DF0-422F-8C49-D0A9CA1AA25A}" type="pres">
      <dgm:prSet presAssocID="{D1933290-5E0C-4192-95EF-118917E7EE9E}" presName="boxAndChildren" presStyleCnt="0"/>
      <dgm:spPr/>
    </dgm:pt>
    <dgm:pt modelId="{7C53482B-FE76-46CF-BAB5-E8E0A7D816EE}" type="pres">
      <dgm:prSet presAssocID="{D1933290-5E0C-4192-95EF-118917E7EE9E}" presName="parentTextBox" presStyleLbl="node1" presStyleIdx="0" presStyleCnt="3"/>
      <dgm:spPr/>
      <dgm:t>
        <a:bodyPr/>
        <a:lstStyle/>
        <a:p>
          <a:endParaRPr lang="en-US"/>
        </a:p>
      </dgm:t>
    </dgm:pt>
    <dgm:pt modelId="{C9C7BCF9-990C-4B43-A022-AC7983307981}" type="pres">
      <dgm:prSet presAssocID="{D1933290-5E0C-4192-95EF-118917E7EE9E}" presName="entireBox" presStyleLbl="node1" presStyleIdx="0" presStyleCnt="3" custScaleY="62998"/>
      <dgm:spPr/>
      <dgm:t>
        <a:bodyPr/>
        <a:lstStyle/>
        <a:p>
          <a:endParaRPr lang="en-US"/>
        </a:p>
      </dgm:t>
    </dgm:pt>
    <dgm:pt modelId="{CF21DA44-A09A-497A-B129-BABB8DD34AE5}" type="pres">
      <dgm:prSet presAssocID="{D1933290-5E0C-4192-95EF-118917E7EE9E}" presName="descendantBox" presStyleCnt="0"/>
      <dgm:spPr/>
    </dgm:pt>
    <dgm:pt modelId="{152D1FD3-EEC5-4A59-B405-242346C7DDEA}" type="pres">
      <dgm:prSet presAssocID="{0058AA93-BFAB-4D98-B3E2-49294C22C60F}" presName="childTextBox" presStyleLbl="fgAccFollowNode1" presStyleIdx="0" presStyleCnt="3" custScaleY="106369">
        <dgm:presLayoutVars>
          <dgm:bulletEnabled val="1"/>
        </dgm:presLayoutVars>
      </dgm:prSet>
      <dgm:spPr/>
      <dgm:t>
        <a:bodyPr/>
        <a:lstStyle/>
        <a:p>
          <a:endParaRPr lang="en-US"/>
        </a:p>
      </dgm:t>
    </dgm:pt>
    <dgm:pt modelId="{A159FABD-53E2-4B22-AD61-A6852DD2D2A1}" type="pres">
      <dgm:prSet presAssocID="{1AFC97ED-1994-49B6-9DA9-8520614CAEB0}" presName="sp" presStyleCnt="0"/>
      <dgm:spPr/>
    </dgm:pt>
    <dgm:pt modelId="{C74E2DF8-8518-497A-8AE2-5BED208590A6}" type="pres">
      <dgm:prSet presAssocID="{F2DB038F-70EB-4202-BC8D-7BDFF1DCBDE4}" presName="arrowAndChildren" presStyleCnt="0"/>
      <dgm:spPr/>
    </dgm:pt>
    <dgm:pt modelId="{7921ACB7-B056-4E3C-8297-B511D5D88607}" type="pres">
      <dgm:prSet presAssocID="{F2DB038F-70EB-4202-BC8D-7BDFF1DCBDE4}" presName="parentTextArrow" presStyleLbl="node1" presStyleIdx="0" presStyleCnt="3"/>
      <dgm:spPr/>
      <dgm:t>
        <a:bodyPr/>
        <a:lstStyle/>
        <a:p>
          <a:endParaRPr lang="en-US"/>
        </a:p>
      </dgm:t>
    </dgm:pt>
    <dgm:pt modelId="{2AEFE047-2F76-458F-9C84-AAE24CF440B2}" type="pres">
      <dgm:prSet presAssocID="{F2DB038F-70EB-4202-BC8D-7BDFF1DCBDE4}" presName="arrow" presStyleLbl="node1" presStyleIdx="1" presStyleCnt="3"/>
      <dgm:spPr/>
      <dgm:t>
        <a:bodyPr/>
        <a:lstStyle/>
        <a:p>
          <a:endParaRPr lang="en-US"/>
        </a:p>
      </dgm:t>
    </dgm:pt>
    <dgm:pt modelId="{DABB149A-45E8-4282-8800-40B0BDEE061F}" type="pres">
      <dgm:prSet presAssocID="{F2DB038F-70EB-4202-BC8D-7BDFF1DCBDE4}" presName="descendantArrow" presStyleCnt="0"/>
      <dgm:spPr/>
    </dgm:pt>
    <dgm:pt modelId="{3ECAE4C2-6C43-4AE4-96B7-C0D603F5F05F}" type="pres">
      <dgm:prSet presAssocID="{684D24B8-FF63-40B1-A2E0-804574F811ED}" presName="childTextArrow" presStyleLbl="fgAccFollowNode1" presStyleIdx="1" presStyleCnt="3">
        <dgm:presLayoutVars>
          <dgm:bulletEnabled val="1"/>
        </dgm:presLayoutVars>
      </dgm:prSet>
      <dgm:spPr/>
      <dgm:t>
        <a:bodyPr/>
        <a:lstStyle/>
        <a:p>
          <a:endParaRPr lang="en-US"/>
        </a:p>
      </dgm:t>
    </dgm:pt>
    <dgm:pt modelId="{1E97FABE-5321-4FA0-8306-EA8007CD70CB}" type="pres">
      <dgm:prSet presAssocID="{1B20E76F-E53C-474B-A5DF-88B4E6E7EBD6}" presName="sp" presStyleCnt="0"/>
      <dgm:spPr/>
    </dgm:pt>
    <dgm:pt modelId="{B729059D-3F89-45B4-906E-343DA26579A8}" type="pres">
      <dgm:prSet presAssocID="{0478E23A-93B8-407B-A650-6BA0BC738DA9}" presName="arrowAndChildren" presStyleCnt="0"/>
      <dgm:spPr/>
    </dgm:pt>
    <dgm:pt modelId="{2BD130C2-3400-463A-B65B-12807067455C}" type="pres">
      <dgm:prSet presAssocID="{0478E23A-93B8-407B-A650-6BA0BC738DA9}" presName="parentTextArrow" presStyleLbl="node1" presStyleIdx="1" presStyleCnt="3"/>
      <dgm:spPr/>
      <dgm:t>
        <a:bodyPr/>
        <a:lstStyle/>
        <a:p>
          <a:endParaRPr lang="en-US"/>
        </a:p>
      </dgm:t>
    </dgm:pt>
    <dgm:pt modelId="{A7A6A681-EC95-4BE7-9587-1465CEBD2F46}" type="pres">
      <dgm:prSet presAssocID="{0478E23A-93B8-407B-A650-6BA0BC738DA9}" presName="arrow" presStyleLbl="node1" presStyleIdx="2" presStyleCnt="3" custLinFactNeighborY="-5306"/>
      <dgm:spPr/>
      <dgm:t>
        <a:bodyPr/>
        <a:lstStyle/>
        <a:p>
          <a:endParaRPr lang="en-US"/>
        </a:p>
      </dgm:t>
    </dgm:pt>
    <dgm:pt modelId="{C095B4B8-22A8-413E-AD3D-D9682B43CDB5}" type="pres">
      <dgm:prSet presAssocID="{0478E23A-93B8-407B-A650-6BA0BC738DA9}" presName="descendantArrow" presStyleCnt="0"/>
      <dgm:spPr/>
    </dgm:pt>
    <dgm:pt modelId="{17821A88-6AD0-4F1B-B82C-BF85805B3FBD}" type="pres">
      <dgm:prSet presAssocID="{76C3FFFC-131C-4E13-8EC9-85DB9421830C}" presName="childTextArrow" presStyleLbl="fgAccFollowNode1" presStyleIdx="2" presStyleCnt="3">
        <dgm:presLayoutVars>
          <dgm:bulletEnabled val="1"/>
        </dgm:presLayoutVars>
      </dgm:prSet>
      <dgm:spPr/>
      <dgm:t>
        <a:bodyPr/>
        <a:lstStyle/>
        <a:p>
          <a:endParaRPr lang="en-US"/>
        </a:p>
      </dgm:t>
    </dgm:pt>
  </dgm:ptLst>
  <dgm:cxnLst>
    <dgm:cxn modelId="{E54B307B-B378-47E1-83E2-2C567FBD462F}" type="presOf" srcId="{D1933290-5E0C-4192-95EF-118917E7EE9E}" destId="{C9C7BCF9-990C-4B43-A022-AC7983307981}" srcOrd="1" destOrd="0" presId="urn:microsoft.com/office/officeart/2005/8/layout/process4"/>
    <dgm:cxn modelId="{1C6FA519-2A9A-4752-AC85-C31D194CB223}" type="presOf" srcId="{D1933290-5E0C-4192-95EF-118917E7EE9E}" destId="{7C53482B-FE76-46CF-BAB5-E8E0A7D816EE}" srcOrd="0" destOrd="0" presId="urn:microsoft.com/office/officeart/2005/8/layout/process4"/>
    <dgm:cxn modelId="{BD7E1BB1-6F65-4627-8C65-5102F3E25EA5}" type="presOf" srcId="{0478E23A-93B8-407B-A650-6BA0BC738DA9}" destId="{A7A6A681-EC95-4BE7-9587-1465CEBD2F46}" srcOrd="1" destOrd="0" presId="urn:microsoft.com/office/officeart/2005/8/layout/process4"/>
    <dgm:cxn modelId="{5E3FD72E-49AD-46CF-9369-7E4A32B77082}" type="presOf" srcId="{F2DB038F-70EB-4202-BC8D-7BDFF1DCBDE4}" destId="{2AEFE047-2F76-458F-9C84-AAE24CF440B2}" srcOrd="1" destOrd="0" presId="urn:microsoft.com/office/officeart/2005/8/layout/process4"/>
    <dgm:cxn modelId="{6443CFC5-EB89-4627-9086-CD187DCF87DC}" srcId="{D1933290-5E0C-4192-95EF-118917E7EE9E}" destId="{0058AA93-BFAB-4D98-B3E2-49294C22C60F}" srcOrd="0" destOrd="0" parTransId="{BE78435C-19D7-4926-B946-932897145692}" sibTransId="{83065065-6D81-4CF8-9A41-36DA7C70413E}"/>
    <dgm:cxn modelId="{31B23BD3-B627-4F29-8285-F08657774A41}" srcId="{8B7669B8-1F72-44EE-B8FD-E893A0A12B80}" destId="{F2DB038F-70EB-4202-BC8D-7BDFF1DCBDE4}" srcOrd="1" destOrd="0" parTransId="{46C59195-DBA8-42C0-96EF-1E8999703755}" sibTransId="{1AFC97ED-1994-49B6-9DA9-8520614CAEB0}"/>
    <dgm:cxn modelId="{7B3FFCBC-90E8-4224-868E-288FC04CF75D}" type="presOf" srcId="{684D24B8-FF63-40B1-A2E0-804574F811ED}" destId="{3ECAE4C2-6C43-4AE4-96B7-C0D603F5F05F}" srcOrd="0" destOrd="0" presId="urn:microsoft.com/office/officeart/2005/8/layout/process4"/>
    <dgm:cxn modelId="{DF9F3854-5180-48E7-BA2C-61A672221634}" type="presOf" srcId="{8B7669B8-1F72-44EE-B8FD-E893A0A12B80}" destId="{273AAC8B-E597-4F84-A12C-FF3036B63E02}" srcOrd="0" destOrd="0" presId="urn:microsoft.com/office/officeart/2005/8/layout/process4"/>
    <dgm:cxn modelId="{A5770AA1-CC8F-4217-AFC7-B9D78EDFE09D}" type="presOf" srcId="{0058AA93-BFAB-4D98-B3E2-49294C22C60F}" destId="{152D1FD3-EEC5-4A59-B405-242346C7DDEA}" srcOrd="0" destOrd="0" presId="urn:microsoft.com/office/officeart/2005/8/layout/process4"/>
    <dgm:cxn modelId="{E36F103A-4FED-451B-92C3-954D382CB333}" type="presOf" srcId="{F2DB038F-70EB-4202-BC8D-7BDFF1DCBDE4}" destId="{7921ACB7-B056-4E3C-8297-B511D5D88607}" srcOrd="0" destOrd="0" presId="urn:microsoft.com/office/officeart/2005/8/layout/process4"/>
    <dgm:cxn modelId="{847E05CE-F68A-4358-B336-02CB992B538F}" type="presOf" srcId="{0478E23A-93B8-407B-A650-6BA0BC738DA9}" destId="{2BD130C2-3400-463A-B65B-12807067455C}" srcOrd="0" destOrd="0" presId="urn:microsoft.com/office/officeart/2005/8/layout/process4"/>
    <dgm:cxn modelId="{72A3EB22-F938-422F-BEC9-DBBF1CE7674F}" srcId="{8B7669B8-1F72-44EE-B8FD-E893A0A12B80}" destId="{D1933290-5E0C-4192-95EF-118917E7EE9E}" srcOrd="2" destOrd="0" parTransId="{B85C493E-CAA0-4398-A37B-A6EF5A337285}" sibTransId="{E3EA7A50-0A06-49F4-9676-C7454C3ACCD8}"/>
    <dgm:cxn modelId="{39B21275-237B-4D4F-8C8F-639343E010BA}" srcId="{0478E23A-93B8-407B-A650-6BA0BC738DA9}" destId="{76C3FFFC-131C-4E13-8EC9-85DB9421830C}" srcOrd="0" destOrd="0" parTransId="{D50773FB-B2D2-4B27-AC53-DCF79D1A74FD}" sibTransId="{EF924FAE-8E35-4E41-9E81-4DD6E76AA350}"/>
    <dgm:cxn modelId="{CF3C2BD0-C0FB-46EC-A04D-67298DE20E0F}" srcId="{F2DB038F-70EB-4202-BC8D-7BDFF1DCBDE4}" destId="{684D24B8-FF63-40B1-A2E0-804574F811ED}" srcOrd="0" destOrd="0" parTransId="{C91BB083-7B4C-4A19-B2FD-08442081A012}" sibTransId="{B4B9583B-608D-4B22-AC4D-FC8FBA1B5A3C}"/>
    <dgm:cxn modelId="{2BB53F02-D15D-4157-B70F-EEDB9EA237F6}" srcId="{8B7669B8-1F72-44EE-B8FD-E893A0A12B80}" destId="{0478E23A-93B8-407B-A650-6BA0BC738DA9}" srcOrd="0" destOrd="0" parTransId="{74797968-6FA0-4479-91AF-EA8037BBC607}" sibTransId="{1B20E76F-E53C-474B-A5DF-88B4E6E7EBD6}"/>
    <dgm:cxn modelId="{0E884735-11BE-4D70-B2E2-BEFA9C172B90}" type="presOf" srcId="{76C3FFFC-131C-4E13-8EC9-85DB9421830C}" destId="{17821A88-6AD0-4F1B-B82C-BF85805B3FBD}" srcOrd="0" destOrd="0" presId="urn:microsoft.com/office/officeart/2005/8/layout/process4"/>
    <dgm:cxn modelId="{17D8A06C-1BA3-46BC-813E-F3AF356A2FAF}" type="presParOf" srcId="{273AAC8B-E597-4F84-A12C-FF3036B63E02}" destId="{A5B5FC13-3DF0-422F-8C49-D0A9CA1AA25A}" srcOrd="0" destOrd="0" presId="urn:microsoft.com/office/officeart/2005/8/layout/process4"/>
    <dgm:cxn modelId="{8FD094B9-A823-4F45-AF41-8A8B491D0C7A}" type="presParOf" srcId="{A5B5FC13-3DF0-422F-8C49-D0A9CA1AA25A}" destId="{7C53482B-FE76-46CF-BAB5-E8E0A7D816EE}" srcOrd="0" destOrd="0" presId="urn:microsoft.com/office/officeart/2005/8/layout/process4"/>
    <dgm:cxn modelId="{CA13C13A-7288-4AB8-842B-2F2BC030A08F}" type="presParOf" srcId="{A5B5FC13-3DF0-422F-8C49-D0A9CA1AA25A}" destId="{C9C7BCF9-990C-4B43-A022-AC7983307981}" srcOrd="1" destOrd="0" presId="urn:microsoft.com/office/officeart/2005/8/layout/process4"/>
    <dgm:cxn modelId="{5DA2294C-B4E8-45C4-B9DB-2E830256DCBE}" type="presParOf" srcId="{A5B5FC13-3DF0-422F-8C49-D0A9CA1AA25A}" destId="{CF21DA44-A09A-497A-B129-BABB8DD34AE5}" srcOrd="2" destOrd="0" presId="urn:microsoft.com/office/officeart/2005/8/layout/process4"/>
    <dgm:cxn modelId="{B70F3E95-6BBE-412A-B83F-28F440F4E7AF}" type="presParOf" srcId="{CF21DA44-A09A-497A-B129-BABB8DD34AE5}" destId="{152D1FD3-EEC5-4A59-B405-242346C7DDEA}" srcOrd="0" destOrd="0" presId="urn:microsoft.com/office/officeart/2005/8/layout/process4"/>
    <dgm:cxn modelId="{80DC7BBC-E209-4113-A9F4-86B3646D4D3D}" type="presParOf" srcId="{273AAC8B-E597-4F84-A12C-FF3036B63E02}" destId="{A159FABD-53E2-4B22-AD61-A6852DD2D2A1}" srcOrd="1" destOrd="0" presId="urn:microsoft.com/office/officeart/2005/8/layout/process4"/>
    <dgm:cxn modelId="{A8D039FF-D4E3-4AE3-8D42-58484C7208B3}" type="presParOf" srcId="{273AAC8B-E597-4F84-A12C-FF3036B63E02}" destId="{C74E2DF8-8518-497A-8AE2-5BED208590A6}" srcOrd="2" destOrd="0" presId="urn:microsoft.com/office/officeart/2005/8/layout/process4"/>
    <dgm:cxn modelId="{45A0CF46-78A3-43CE-A4EA-1F69A2BF0FE1}" type="presParOf" srcId="{C74E2DF8-8518-497A-8AE2-5BED208590A6}" destId="{7921ACB7-B056-4E3C-8297-B511D5D88607}" srcOrd="0" destOrd="0" presId="urn:microsoft.com/office/officeart/2005/8/layout/process4"/>
    <dgm:cxn modelId="{0EF9AE33-EEEA-404D-8403-6C702D7FF744}" type="presParOf" srcId="{C74E2DF8-8518-497A-8AE2-5BED208590A6}" destId="{2AEFE047-2F76-458F-9C84-AAE24CF440B2}" srcOrd="1" destOrd="0" presId="urn:microsoft.com/office/officeart/2005/8/layout/process4"/>
    <dgm:cxn modelId="{F301015A-300D-403E-8D00-276BC5F7450C}" type="presParOf" srcId="{C74E2DF8-8518-497A-8AE2-5BED208590A6}" destId="{DABB149A-45E8-4282-8800-40B0BDEE061F}" srcOrd="2" destOrd="0" presId="urn:microsoft.com/office/officeart/2005/8/layout/process4"/>
    <dgm:cxn modelId="{B0150258-6B6F-419F-8F45-51355DF4A7C5}" type="presParOf" srcId="{DABB149A-45E8-4282-8800-40B0BDEE061F}" destId="{3ECAE4C2-6C43-4AE4-96B7-C0D603F5F05F}" srcOrd="0" destOrd="0" presId="urn:microsoft.com/office/officeart/2005/8/layout/process4"/>
    <dgm:cxn modelId="{CA7F2C46-8127-4509-BC6C-9028691977ED}" type="presParOf" srcId="{273AAC8B-E597-4F84-A12C-FF3036B63E02}" destId="{1E97FABE-5321-4FA0-8306-EA8007CD70CB}" srcOrd="3" destOrd="0" presId="urn:microsoft.com/office/officeart/2005/8/layout/process4"/>
    <dgm:cxn modelId="{484E733D-2FE0-4AA4-BD4A-52BE6C23EB19}" type="presParOf" srcId="{273AAC8B-E597-4F84-A12C-FF3036B63E02}" destId="{B729059D-3F89-45B4-906E-343DA26579A8}" srcOrd="4" destOrd="0" presId="urn:microsoft.com/office/officeart/2005/8/layout/process4"/>
    <dgm:cxn modelId="{33FC17A0-D8E4-4862-876B-E83C67B4EDC9}" type="presParOf" srcId="{B729059D-3F89-45B4-906E-343DA26579A8}" destId="{2BD130C2-3400-463A-B65B-12807067455C}" srcOrd="0" destOrd="0" presId="urn:microsoft.com/office/officeart/2005/8/layout/process4"/>
    <dgm:cxn modelId="{83C9ED92-272B-4BB7-A5B3-A9D4781E369B}" type="presParOf" srcId="{B729059D-3F89-45B4-906E-343DA26579A8}" destId="{A7A6A681-EC95-4BE7-9587-1465CEBD2F46}" srcOrd="1" destOrd="0" presId="urn:microsoft.com/office/officeart/2005/8/layout/process4"/>
    <dgm:cxn modelId="{5611A619-C680-4D76-8805-9CF5F126CD05}" type="presParOf" srcId="{B729059D-3F89-45B4-906E-343DA26579A8}" destId="{C095B4B8-22A8-413E-AD3D-D9682B43CDB5}" srcOrd="2" destOrd="0" presId="urn:microsoft.com/office/officeart/2005/8/layout/process4"/>
    <dgm:cxn modelId="{39AD9AC4-A105-4B01-8D27-3551F1D78400}" type="presParOf" srcId="{C095B4B8-22A8-413E-AD3D-D9682B43CDB5}" destId="{17821A88-6AD0-4F1B-B82C-BF85805B3FB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7669B8-1F72-44EE-B8FD-E893A0A12B80}"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0478E23A-93B8-407B-A650-6BA0BC738DA9}">
      <dgm:prSet phldrT="[Text]" custT="1"/>
      <dgm:spPr/>
      <dgm:t>
        <a:bodyPr/>
        <a:lstStyle/>
        <a:p>
          <a:r>
            <a:rPr lang="en-US" sz="1200" dirty="0" err="1" smtClean="0">
              <a:latin typeface="Arial Narrow" panose="020B0606020202030204" pitchFamily="34" charset="0"/>
            </a:rPr>
            <a:t>WebPass</a:t>
          </a:r>
          <a:endParaRPr lang="en-US" sz="1200" dirty="0">
            <a:latin typeface="Arial Narrow" panose="020B0606020202030204" pitchFamily="34" charset="0"/>
          </a:endParaRPr>
        </a:p>
      </dgm:t>
    </dgm:pt>
    <dgm:pt modelId="{74797968-6FA0-4479-91AF-EA8037BBC607}" type="parTrans" cxnId="{2BB53F02-D15D-4157-B70F-EEDB9EA237F6}">
      <dgm:prSet/>
      <dgm:spPr/>
      <dgm:t>
        <a:bodyPr/>
        <a:lstStyle/>
        <a:p>
          <a:endParaRPr lang="en-US"/>
        </a:p>
      </dgm:t>
    </dgm:pt>
    <dgm:pt modelId="{1B20E76F-E53C-474B-A5DF-88B4E6E7EBD6}" type="sibTrans" cxnId="{2BB53F02-D15D-4157-B70F-EEDB9EA237F6}">
      <dgm:prSet/>
      <dgm:spPr/>
      <dgm:t>
        <a:bodyPr/>
        <a:lstStyle/>
        <a:p>
          <a:endParaRPr lang="en-US"/>
        </a:p>
      </dgm:t>
    </dgm:pt>
    <dgm:pt modelId="{76C3FFFC-131C-4E13-8EC9-85DB9421830C}">
      <dgm:prSet phldrT="[Text]" custT="1"/>
      <dgm:spPr/>
      <dgm:t>
        <a:bodyPr/>
        <a:lstStyle/>
        <a:p>
          <a:r>
            <a:rPr lang="en-US" sz="1200" dirty="0" smtClean="0">
              <a:latin typeface="Arial Narrow" panose="020B0606020202030204" pitchFamily="34" charset="0"/>
              <a:hlinkClick xmlns:r="http://schemas.openxmlformats.org/officeDocument/2006/relationships" r:id="rId1"/>
            </a:rPr>
            <a:t>https://webpass.ndbh.com</a:t>
          </a:r>
          <a:endParaRPr lang="en-US" sz="1200" dirty="0">
            <a:latin typeface="Arial Narrow" panose="020B0606020202030204" pitchFamily="34" charset="0"/>
          </a:endParaRPr>
        </a:p>
      </dgm:t>
    </dgm:pt>
    <dgm:pt modelId="{D50773FB-B2D2-4B27-AC53-DCF79D1A74FD}" type="parTrans" cxnId="{39B21275-237B-4D4F-8C8F-639343E010BA}">
      <dgm:prSet/>
      <dgm:spPr/>
      <dgm:t>
        <a:bodyPr/>
        <a:lstStyle/>
        <a:p>
          <a:endParaRPr lang="en-US"/>
        </a:p>
      </dgm:t>
    </dgm:pt>
    <dgm:pt modelId="{EF924FAE-8E35-4E41-9E81-4DD6E76AA350}" type="sibTrans" cxnId="{39B21275-237B-4D4F-8C8F-639343E010BA}">
      <dgm:prSet/>
      <dgm:spPr/>
      <dgm:t>
        <a:bodyPr/>
        <a:lstStyle/>
        <a:p>
          <a:endParaRPr lang="en-US"/>
        </a:p>
      </dgm:t>
    </dgm:pt>
    <dgm:pt modelId="{273AAC8B-E597-4F84-A12C-FF3036B63E02}" type="pres">
      <dgm:prSet presAssocID="{8B7669B8-1F72-44EE-B8FD-E893A0A12B80}" presName="Name0" presStyleCnt="0">
        <dgm:presLayoutVars>
          <dgm:dir/>
          <dgm:animLvl val="lvl"/>
          <dgm:resizeHandles val="exact"/>
        </dgm:presLayoutVars>
      </dgm:prSet>
      <dgm:spPr/>
      <dgm:t>
        <a:bodyPr/>
        <a:lstStyle/>
        <a:p>
          <a:endParaRPr lang="en-US"/>
        </a:p>
      </dgm:t>
    </dgm:pt>
    <dgm:pt modelId="{13F2A95A-A4CE-4FB7-BD26-274ED8ED3BF7}" type="pres">
      <dgm:prSet presAssocID="{0478E23A-93B8-407B-A650-6BA0BC738DA9}" presName="boxAndChildren" presStyleCnt="0"/>
      <dgm:spPr/>
    </dgm:pt>
    <dgm:pt modelId="{58AA4D88-13A8-4739-AE5C-3F876BB55668}" type="pres">
      <dgm:prSet presAssocID="{0478E23A-93B8-407B-A650-6BA0BC738DA9}" presName="parentTextBox" presStyleLbl="node1" presStyleIdx="0" presStyleCnt="1"/>
      <dgm:spPr/>
      <dgm:t>
        <a:bodyPr/>
        <a:lstStyle/>
        <a:p>
          <a:endParaRPr lang="en-US"/>
        </a:p>
      </dgm:t>
    </dgm:pt>
    <dgm:pt modelId="{93466F28-318F-42DC-A116-861CBB442C1E}" type="pres">
      <dgm:prSet presAssocID="{0478E23A-93B8-407B-A650-6BA0BC738DA9}" presName="entireBox" presStyleLbl="node1" presStyleIdx="0" presStyleCnt="1"/>
      <dgm:spPr/>
      <dgm:t>
        <a:bodyPr/>
        <a:lstStyle/>
        <a:p>
          <a:endParaRPr lang="en-US"/>
        </a:p>
      </dgm:t>
    </dgm:pt>
    <dgm:pt modelId="{D651B48F-6772-43A7-B1C5-47DFEC752107}" type="pres">
      <dgm:prSet presAssocID="{0478E23A-93B8-407B-A650-6BA0BC738DA9}" presName="descendantBox" presStyleCnt="0"/>
      <dgm:spPr/>
    </dgm:pt>
    <dgm:pt modelId="{305272B4-7D94-41AF-90F8-2E05143DE60C}" type="pres">
      <dgm:prSet presAssocID="{76C3FFFC-131C-4E13-8EC9-85DB9421830C}" presName="childTextBox" presStyleLbl="fgAccFollowNode1" presStyleIdx="0" presStyleCnt="1">
        <dgm:presLayoutVars>
          <dgm:bulletEnabled val="1"/>
        </dgm:presLayoutVars>
      </dgm:prSet>
      <dgm:spPr/>
      <dgm:t>
        <a:bodyPr/>
        <a:lstStyle/>
        <a:p>
          <a:endParaRPr lang="en-US"/>
        </a:p>
      </dgm:t>
    </dgm:pt>
  </dgm:ptLst>
  <dgm:cxnLst>
    <dgm:cxn modelId="{39B21275-237B-4D4F-8C8F-639343E010BA}" srcId="{0478E23A-93B8-407B-A650-6BA0BC738DA9}" destId="{76C3FFFC-131C-4E13-8EC9-85DB9421830C}" srcOrd="0" destOrd="0" parTransId="{D50773FB-B2D2-4B27-AC53-DCF79D1A74FD}" sibTransId="{EF924FAE-8E35-4E41-9E81-4DD6E76AA350}"/>
    <dgm:cxn modelId="{2BB53F02-D15D-4157-B70F-EEDB9EA237F6}" srcId="{8B7669B8-1F72-44EE-B8FD-E893A0A12B80}" destId="{0478E23A-93B8-407B-A650-6BA0BC738DA9}" srcOrd="0" destOrd="0" parTransId="{74797968-6FA0-4479-91AF-EA8037BBC607}" sibTransId="{1B20E76F-E53C-474B-A5DF-88B4E6E7EBD6}"/>
    <dgm:cxn modelId="{D900CB55-8A9B-44FE-85D5-A8958339C12F}" type="presOf" srcId="{0478E23A-93B8-407B-A650-6BA0BC738DA9}" destId="{93466F28-318F-42DC-A116-861CBB442C1E}" srcOrd="1" destOrd="0" presId="urn:microsoft.com/office/officeart/2005/8/layout/process4"/>
    <dgm:cxn modelId="{ED8D358B-ECA8-41D2-BE0D-BD179C81FD50}" type="presOf" srcId="{76C3FFFC-131C-4E13-8EC9-85DB9421830C}" destId="{305272B4-7D94-41AF-90F8-2E05143DE60C}" srcOrd="0" destOrd="0" presId="urn:microsoft.com/office/officeart/2005/8/layout/process4"/>
    <dgm:cxn modelId="{DF9F3854-5180-48E7-BA2C-61A672221634}" type="presOf" srcId="{8B7669B8-1F72-44EE-B8FD-E893A0A12B80}" destId="{273AAC8B-E597-4F84-A12C-FF3036B63E02}" srcOrd="0" destOrd="0" presId="urn:microsoft.com/office/officeart/2005/8/layout/process4"/>
    <dgm:cxn modelId="{15DEB133-012D-4D08-8E07-7C78CFB4C578}" type="presOf" srcId="{0478E23A-93B8-407B-A650-6BA0BC738DA9}" destId="{58AA4D88-13A8-4739-AE5C-3F876BB55668}" srcOrd="0" destOrd="0" presId="urn:microsoft.com/office/officeart/2005/8/layout/process4"/>
    <dgm:cxn modelId="{46807B62-8666-48D3-A06A-6AC453A36EE0}" type="presParOf" srcId="{273AAC8B-E597-4F84-A12C-FF3036B63E02}" destId="{13F2A95A-A4CE-4FB7-BD26-274ED8ED3BF7}" srcOrd="0" destOrd="0" presId="urn:microsoft.com/office/officeart/2005/8/layout/process4"/>
    <dgm:cxn modelId="{B321CE90-5F51-40F0-9C77-5BB3608EF496}" type="presParOf" srcId="{13F2A95A-A4CE-4FB7-BD26-274ED8ED3BF7}" destId="{58AA4D88-13A8-4739-AE5C-3F876BB55668}" srcOrd="0" destOrd="0" presId="urn:microsoft.com/office/officeart/2005/8/layout/process4"/>
    <dgm:cxn modelId="{3E1D4CA8-1670-4D9C-9FB7-47F5D252C135}" type="presParOf" srcId="{13F2A95A-A4CE-4FB7-BD26-274ED8ED3BF7}" destId="{93466F28-318F-42DC-A116-861CBB442C1E}" srcOrd="1" destOrd="0" presId="urn:microsoft.com/office/officeart/2005/8/layout/process4"/>
    <dgm:cxn modelId="{E2970A92-F5D5-4B1E-A904-5FE884A24BCF}" type="presParOf" srcId="{13F2A95A-A4CE-4FB7-BD26-274ED8ED3BF7}" destId="{D651B48F-6772-43A7-B1C5-47DFEC752107}" srcOrd="2" destOrd="0" presId="urn:microsoft.com/office/officeart/2005/8/layout/process4"/>
    <dgm:cxn modelId="{7E98CAED-68A0-482E-B6F3-3A546F53FCFB}" type="presParOf" srcId="{D651B48F-6772-43A7-B1C5-47DFEC752107}" destId="{305272B4-7D94-41AF-90F8-2E05143DE60C}" srcOrd="0" destOrd="0" presId="urn:microsoft.com/office/officeart/2005/8/layout/process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7669B8-1F72-44EE-B8FD-E893A0A12B80}"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0478E23A-93B8-407B-A650-6BA0BC738DA9}">
      <dgm:prSet phldrT="[Text]" custT="1"/>
      <dgm:spPr/>
      <dgm:t>
        <a:bodyPr/>
        <a:lstStyle/>
        <a:p>
          <a:r>
            <a:rPr lang="en-US" sz="1200" dirty="0" smtClean="0">
              <a:latin typeface="Arial Narrow" panose="020B0606020202030204" pitchFamily="34" charset="0"/>
            </a:rPr>
            <a:t>Phone</a:t>
          </a:r>
          <a:endParaRPr lang="en-US" sz="1200" dirty="0">
            <a:latin typeface="Arial Narrow" panose="020B0606020202030204" pitchFamily="34" charset="0"/>
          </a:endParaRPr>
        </a:p>
      </dgm:t>
    </dgm:pt>
    <dgm:pt modelId="{74797968-6FA0-4479-91AF-EA8037BBC607}" type="parTrans" cxnId="{2BB53F02-D15D-4157-B70F-EEDB9EA237F6}">
      <dgm:prSet/>
      <dgm:spPr/>
      <dgm:t>
        <a:bodyPr/>
        <a:lstStyle/>
        <a:p>
          <a:endParaRPr lang="en-US"/>
        </a:p>
      </dgm:t>
    </dgm:pt>
    <dgm:pt modelId="{1B20E76F-E53C-474B-A5DF-88B4E6E7EBD6}" type="sibTrans" cxnId="{2BB53F02-D15D-4157-B70F-EEDB9EA237F6}">
      <dgm:prSet/>
      <dgm:spPr/>
      <dgm:t>
        <a:bodyPr/>
        <a:lstStyle/>
        <a:p>
          <a:endParaRPr lang="en-US"/>
        </a:p>
      </dgm:t>
    </dgm:pt>
    <dgm:pt modelId="{76C3FFFC-131C-4E13-8EC9-85DB9421830C}">
      <dgm:prSet phldrT="[Text]" custT="1"/>
      <dgm:spPr/>
      <dgm:t>
        <a:bodyPr/>
        <a:lstStyle/>
        <a:p>
          <a:r>
            <a:rPr lang="en-US" sz="1200" dirty="0" smtClean="0">
              <a:latin typeface="Arial Narrow" panose="020B0606020202030204" pitchFamily="34" charset="0"/>
            </a:rPr>
            <a:t>800-325-6201</a:t>
          </a:r>
          <a:endParaRPr lang="en-US" sz="1200" dirty="0">
            <a:latin typeface="Arial Narrow" panose="020B0606020202030204" pitchFamily="34" charset="0"/>
          </a:endParaRPr>
        </a:p>
      </dgm:t>
    </dgm:pt>
    <dgm:pt modelId="{D50773FB-B2D2-4B27-AC53-DCF79D1A74FD}" type="parTrans" cxnId="{39B21275-237B-4D4F-8C8F-639343E010BA}">
      <dgm:prSet/>
      <dgm:spPr/>
      <dgm:t>
        <a:bodyPr/>
        <a:lstStyle/>
        <a:p>
          <a:endParaRPr lang="en-US"/>
        </a:p>
      </dgm:t>
    </dgm:pt>
    <dgm:pt modelId="{EF924FAE-8E35-4E41-9E81-4DD6E76AA350}" type="sibTrans" cxnId="{39B21275-237B-4D4F-8C8F-639343E010BA}">
      <dgm:prSet/>
      <dgm:spPr/>
      <dgm:t>
        <a:bodyPr/>
        <a:lstStyle/>
        <a:p>
          <a:endParaRPr lang="en-US"/>
        </a:p>
      </dgm:t>
    </dgm:pt>
    <dgm:pt modelId="{F2DB038F-70EB-4202-BC8D-7BDFF1DCBDE4}">
      <dgm:prSet phldrT="[Text]" custT="1"/>
      <dgm:spPr/>
      <dgm:t>
        <a:bodyPr/>
        <a:lstStyle/>
        <a:p>
          <a:r>
            <a:rPr lang="en-US" sz="1200" dirty="0" smtClean="0">
              <a:latin typeface="Arial Narrow" panose="020B0606020202030204" pitchFamily="34" charset="0"/>
            </a:rPr>
            <a:t>Medicare</a:t>
          </a:r>
          <a:r>
            <a:rPr lang="en-US" sz="1200" baseline="0" dirty="0" smtClean="0">
              <a:latin typeface="Arial Narrow" panose="020B0606020202030204" pitchFamily="34" charset="0"/>
            </a:rPr>
            <a:t> Advantage Provider Portal </a:t>
          </a:r>
          <a:endParaRPr lang="en-US" sz="1200" dirty="0">
            <a:latin typeface="Arial Narrow" panose="020B0606020202030204" pitchFamily="34" charset="0"/>
          </a:endParaRPr>
        </a:p>
      </dgm:t>
    </dgm:pt>
    <dgm:pt modelId="{46C59195-DBA8-42C0-96EF-1E8999703755}" type="parTrans" cxnId="{31B23BD3-B627-4F29-8285-F08657774A41}">
      <dgm:prSet/>
      <dgm:spPr/>
      <dgm:t>
        <a:bodyPr/>
        <a:lstStyle/>
        <a:p>
          <a:endParaRPr lang="en-US"/>
        </a:p>
      </dgm:t>
    </dgm:pt>
    <dgm:pt modelId="{1AFC97ED-1994-49B6-9DA9-8520614CAEB0}" type="sibTrans" cxnId="{31B23BD3-B627-4F29-8285-F08657774A41}">
      <dgm:prSet/>
      <dgm:spPr/>
      <dgm:t>
        <a:bodyPr/>
        <a:lstStyle/>
        <a:p>
          <a:endParaRPr lang="en-US"/>
        </a:p>
      </dgm:t>
    </dgm:pt>
    <dgm:pt modelId="{684D24B8-FF63-40B1-A2E0-804574F811ED}">
      <dgm:prSet phldrT="[Text]" custT="1"/>
      <dgm:spPr/>
      <dgm:t>
        <a:bodyPr/>
        <a:lstStyle/>
        <a:p>
          <a:r>
            <a:rPr lang="en-US" sz="1200" dirty="0" smtClean="0">
              <a:latin typeface="Arial Narrow" panose="020B0606020202030204" pitchFamily="34" charset="0"/>
            </a:rPr>
            <a:t>Accessed through </a:t>
          </a:r>
          <a:r>
            <a:rPr lang="en-US" sz="1200" dirty="0" err="1" smtClean="0">
              <a:latin typeface="Arial Narrow" panose="020B0606020202030204" pitchFamily="34" charset="0"/>
            </a:rPr>
            <a:t>Availity</a:t>
          </a:r>
          <a:r>
            <a:rPr lang="en-US" sz="1200" dirty="0" smtClean="0">
              <a:latin typeface="Arial Narrow" panose="020B0606020202030204" pitchFamily="34" charset="0"/>
            </a:rPr>
            <a:t>&gt;Payer Spaces&gt; </a:t>
          </a:r>
          <a:r>
            <a:rPr lang="en-US" sz="1200" dirty="0" err="1" smtClean="0">
              <a:latin typeface="Arial Narrow" panose="020B0606020202030204" pitchFamily="34" charset="0"/>
            </a:rPr>
            <a:t>BlueMA</a:t>
          </a:r>
          <a:r>
            <a:rPr lang="en-US" sz="1200" dirty="0" smtClean="0">
              <a:latin typeface="Arial Narrow" panose="020B0606020202030204" pitchFamily="34" charset="0"/>
            </a:rPr>
            <a:t> Medical  </a:t>
          </a:r>
          <a:endParaRPr lang="en-US" sz="1200" dirty="0">
            <a:latin typeface="Arial Narrow" panose="020B0606020202030204" pitchFamily="34" charset="0"/>
          </a:endParaRPr>
        </a:p>
      </dgm:t>
      <dgm:extLst>
        <a:ext uri="{E40237B7-FDA0-4F09-8148-C483321AD2D9}">
          <dgm14:cNvPr xmlns:dgm14="http://schemas.microsoft.com/office/drawing/2010/diagram" id="0" name="">
            <a:hlinkClick xmlns:r="http://schemas.openxmlformats.org/officeDocument/2006/relationships" r:id="rId1"/>
          </dgm14:cNvPr>
        </a:ext>
      </dgm:extLst>
    </dgm:pt>
    <dgm:pt modelId="{C91BB083-7B4C-4A19-B2FD-08442081A012}" type="parTrans" cxnId="{CF3C2BD0-C0FB-46EC-A04D-67298DE20E0F}">
      <dgm:prSet/>
      <dgm:spPr/>
      <dgm:t>
        <a:bodyPr/>
        <a:lstStyle/>
        <a:p>
          <a:endParaRPr lang="en-US"/>
        </a:p>
      </dgm:t>
    </dgm:pt>
    <dgm:pt modelId="{B4B9583B-608D-4B22-AC4D-FC8FBA1B5A3C}" type="sibTrans" cxnId="{CF3C2BD0-C0FB-46EC-A04D-67298DE20E0F}">
      <dgm:prSet/>
      <dgm:spPr/>
      <dgm:t>
        <a:bodyPr/>
        <a:lstStyle/>
        <a:p>
          <a:endParaRPr lang="en-US"/>
        </a:p>
      </dgm:t>
    </dgm:pt>
    <dgm:pt modelId="{273AAC8B-E597-4F84-A12C-FF3036B63E02}" type="pres">
      <dgm:prSet presAssocID="{8B7669B8-1F72-44EE-B8FD-E893A0A12B80}" presName="Name0" presStyleCnt="0">
        <dgm:presLayoutVars>
          <dgm:dir/>
          <dgm:animLvl val="lvl"/>
          <dgm:resizeHandles val="exact"/>
        </dgm:presLayoutVars>
      </dgm:prSet>
      <dgm:spPr/>
      <dgm:t>
        <a:bodyPr/>
        <a:lstStyle/>
        <a:p>
          <a:endParaRPr lang="en-US"/>
        </a:p>
      </dgm:t>
    </dgm:pt>
    <dgm:pt modelId="{2476CAFB-E127-4C37-980B-27E20A1CF030}" type="pres">
      <dgm:prSet presAssocID="{F2DB038F-70EB-4202-BC8D-7BDFF1DCBDE4}" presName="boxAndChildren" presStyleCnt="0"/>
      <dgm:spPr/>
    </dgm:pt>
    <dgm:pt modelId="{42FEBF77-F722-485B-B5F4-6978B707B275}" type="pres">
      <dgm:prSet presAssocID="{F2DB038F-70EB-4202-BC8D-7BDFF1DCBDE4}" presName="parentTextBox" presStyleLbl="node1" presStyleIdx="0" presStyleCnt="2"/>
      <dgm:spPr/>
      <dgm:t>
        <a:bodyPr/>
        <a:lstStyle/>
        <a:p>
          <a:endParaRPr lang="en-US"/>
        </a:p>
      </dgm:t>
    </dgm:pt>
    <dgm:pt modelId="{681292A5-3168-4D23-A34F-44965543319E}" type="pres">
      <dgm:prSet presAssocID="{F2DB038F-70EB-4202-BC8D-7BDFF1DCBDE4}" presName="entireBox" presStyleLbl="node1" presStyleIdx="0" presStyleCnt="2" custLinFactNeighborY="6562"/>
      <dgm:spPr/>
      <dgm:t>
        <a:bodyPr/>
        <a:lstStyle/>
        <a:p>
          <a:endParaRPr lang="en-US"/>
        </a:p>
      </dgm:t>
    </dgm:pt>
    <dgm:pt modelId="{2286360A-D535-41CB-951F-3598C1B702F2}" type="pres">
      <dgm:prSet presAssocID="{F2DB038F-70EB-4202-BC8D-7BDFF1DCBDE4}" presName="descendantBox" presStyleCnt="0"/>
      <dgm:spPr/>
    </dgm:pt>
    <dgm:pt modelId="{6790743C-51CE-4842-BA88-DE42AA62B5CC}" type="pres">
      <dgm:prSet presAssocID="{684D24B8-FF63-40B1-A2E0-804574F811ED}" presName="childTextBox" presStyleLbl="fgAccFollowNode1" presStyleIdx="0" presStyleCnt="2" custLinFactNeighborX="-18433" custLinFactNeighborY="26699">
        <dgm:presLayoutVars>
          <dgm:bulletEnabled val="1"/>
        </dgm:presLayoutVars>
      </dgm:prSet>
      <dgm:spPr/>
      <dgm:t>
        <a:bodyPr/>
        <a:lstStyle/>
        <a:p>
          <a:endParaRPr lang="en-US"/>
        </a:p>
      </dgm:t>
    </dgm:pt>
    <dgm:pt modelId="{1E97FABE-5321-4FA0-8306-EA8007CD70CB}" type="pres">
      <dgm:prSet presAssocID="{1B20E76F-E53C-474B-A5DF-88B4E6E7EBD6}" presName="sp" presStyleCnt="0"/>
      <dgm:spPr/>
    </dgm:pt>
    <dgm:pt modelId="{B729059D-3F89-45B4-906E-343DA26579A8}" type="pres">
      <dgm:prSet presAssocID="{0478E23A-93B8-407B-A650-6BA0BC738DA9}" presName="arrowAndChildren" presStyleCnt="0"/>
      <dgm:spPr/>
    </dgm:pt>
    <dgm:pt modelId="{2BD130C2-3400-463A-B65B-12807067455C}" type="pres">
      <dgm:prSet presAssocID="{0478E23A-93B8-407B-A650-6BA0BC738DA9}" presName="parentTextArrow" presStyleLbl="node1" presStyleIdx="0" presStyleCnt="2"/>
      <dgm:spPr/>
      <dgm:t>
        <a:bodyPr/>
        <a:lstStyle/>
        <a:p>
          <a:endParaRPr lang="en-US"/>
        </a:p>
      </dgm:t>
    </dgm:pt>
    <dgm:pt modelId="{A7A6A681-EC95-4BE7-9587-1465CEBD2F46}" type="pres">
      <dgm:prSet presAssocID="{0478E23A-93B8-407B-A650-6BA0BC738DA9}" presName="arrow" presStyleLbl="node1" presStyleIdx="1" presStyleCnt="2" custLinFactNeighborY="-9253"/>
      <dgm:spPr/>
      <dgm:t>
        <a:bodyPr/>
        <a:lstStyle/>
        <a:p>
          <a:endParaRPr lang="en-US"/>
        </a:p>
      </dgm:t>
    </dgm:pt>
    <dgm:pt modelId="{C095B4B8-22A8-413E-AD3D-D9682B43CDB5}" type="pres">
      <dgm:prSet presAssocID="{0478E23A-93B8-407B-A650-6BA0BC738DA9}" presName="descendantArrow" presStyleCnt="0"/>
      <dgm:spPr/>
    </dgm:pt>
    <dgm:pt modelId="{17821A88-6AD0-4F1B-B82C-BF85805B3FBD}" type="pres">
      <dgm:prSet presAssocID="{76C3FFFC-131C-4E13-8EC9-85DB9421830C}" presName="childTextArrow" presStyleLbl="fgAccFollowNode1" presStyleIdx="1" presStyleCnt="2">
        <dgm:presLayoutVars>
          <dgm:bulletEnabled val="1"/>
        </dgm:presLayoutVars>
      </dgm:prSet>
      <dgm:spPr/>
      <dgm:t>
        <a:bodyPr/>
        <a:lstStyle/>
        <a:p>
          <a:endParaRPr lang="en-US"/>
        </a:p>
      </dgm:t>
    </dgm:pt>
  </dgm:ptLst>
  <dgm:cxnLst>
    <dgm:cxn modelId="{AEC8338C-8742-45BD-830A-02FD3D86A6FA}" type="presOf" srcId="{F2DB038F-70EB-4202-BC8D-7BDFF1DCBDE4}" destId="{42FEBF77-F722-485B-B5F4-6978B707B275}" srcOrd="0" destOrd="0" presId="urn:microsoft.com/office/officeart/2005/8/layout/process4"/>
    <dgm:cxn modelId="{EA056582-8946-4A71-87CE-ABCB845A7C8C}" type="presOf" srcId="{F2DB038F-70EB-4202-BC8D-7BDFF1DCBDE4}" destId="{681292A5-3168-4D23-A34F-44965543319E}" srcOrd="1" destOrd="0" presId="urn:microsoft.com/office/officeart/2005/8/layout/process4"/>
    <dgm:cxn modelId="{BD7E1BB1-6F65-4627-8C65-5102F3E25EA5}" type="presOf" srcId="{0478E23A-93B8-407B-A650-6BA0BC738DA9}" destId="{A7A6A681-EC95-4BE7-9587-1465CEBD2F46}" srcOrd="1" destOrd="0" presId="urn:microsoft.com/office/officeart/2005/8/layout/process4"/>
    <dgm:cxn modelId="{79E3B0DC-18D0-467E-BA0F-5C3C3E417F86}" type="presOf" srcId="{684D24B8-FF63-40B1-A2E0-804574F811ED}" destId="{6790743C-51CE-4842-BA88-DE42AA62B5CC}" srcOrd="0" destOrd="0" presId="urn:microsoft.com/office/officeart/2005/8/layout/process4"/>
    <dgm:cxn modelId="{31B23BD3-B627-4F29-8285-F08657774A41}" srcId="{8B7669B8-1F72-44EE-B8FD-E893A0A12B80}" destId="{F2DB038F-70EB-4202-BC8D-7BDFF1DCBDE4}" srcOrd="1" destOrd="0" parTransId="{46C59195-DBA8-42C0-96EF-1E8999703755}" sibTransId="{1AFC97ED-1994-49B6-9DA9-8520614CAEB0}"/>
    <dgm:cxn modelId="{DF9F3854-5180-48E7-BA2C-61A672221634}" type="presOf" srcId="{8B7669B8-1F72-44EE-B8FD-E893A0A12B80}" destId="{273AAC8B-E597-4F84-A12C-FF3036B63E02}" srcOrd="0" destOrd="0" presId="urn:microsoft.com/office/officeart/2005/8/layout/process4"/>
    <dgm:cxn modelId="{847E05CE-F68A-4358-B336-02CB992B538F}" type="presOf" srcId="{0478E23A-93B8-407B-A650-6BA0BC738DA9}" destId="{2BD130C2-3400-463A-B65B-12807067455C}" srcOrd="0" destOrd="0" presId="urn:microsoft.com/office/officeart/2005/8/layout/process4"/>
    <dgm:cxn modelId="{39B21275-237B-4D4F-8C8F-639343E010BA}" srcId="{0478E23A-93B8-407B-A650-6BA0BC738DA9}" destId="{76C3FFFC-131C-4E13-8EC9-85DB9421830C}" srcOrd="0" destOrd="0" parTransId="{D50773FB-B2D2-4B27-AC53-DCF79D1A74FD}" sibTransId="{EF924FAE-8E35-4E41-9E81-4DD6E76AA350}"/>
    <dgm:cxn modelId="{CF3C2BD0-C0FB-46EC-A04D-67298DE20E0F}" srcId="{F2DB038F-70EB-4202-BC8D-7BDFF1DCBDE4}" destId="{684D24B8-FF63-40B1-A2E0-804574F811ED}" srcOrd="0" destOrd="0" parTransId="{C91BB083-7B4C-4A19-B2FD-08442081A012}" sibTransId="{B4B9583B-608D-4B22-AC4D-FC8FBA1B5A3C}"/>
    <dgm:cxn modelId="{2BB53F02-D15D-4157-B70F-EEDB9EA237F6}" srcId="{8B7669B8-1F72-44EE-B8FD-E893A0A12B80}" destId="{0478E23A-93B8-407B-A650-6BA0BC738DA9}" srcOrd="0" destOrd="0" parTransId="{74797968-6FA0-4479-91AF-EA8037BBC607}" sibTransId="{1B20E76F-E53C-474B-A5DF-88B4E6E7EBD6}"/>
    <dgm:cxn modelId="{0E884735-11BE-4D70-B2E2-BEFA9C172B90}" type="presOf" srcId="{76C3FFFC-131C-4E13-8EC9-85DB9421830C}" destId="{17821A88-6AD0-4F1B-B82C-BF85805B3FBD}" srcOrd="0" destOrd="0" presId="urn:microsoft.com/office/officeart/2005/8/layout/process4"/>
    <dgm:cxn modelId="{0E3B4518-0D79-4420-94A3-60420BB1DB57}" type="presParOf" srcId="{273AAC8B-E597-4F84-A12C-FF3036B63E02}" destId="{2476CAFB-E127-4C37-980B-27E20A1CF030}" srcOrd="0" destOrd="0" presId="urn:microsoft.com/office/officeart/2005/8/layout/process4"/>
    <dgm:cxn modelId="{4B702D79-73DF-42DD-BE95-F7027F684D7D}" type="presParOf" srcId="{2476CAFB-E127-4C37-980B-27E20A1CF030}" destId="{42FEBF77-F722-485B-B5F4-6978B707B275}" srcOrd="0" destOrd="0" presId="urn:microsoft.com/office/officeart/2005/8/layout/process4"/>
    <dgm:cxn modelId="{B9611B5C-D5C0-485C-AB67-DAE1B3728250}" type="presParOf" srcId="{2476CAFB-E127-4C37-980B-27E20A1CF030}" destId="{681292A5-3168-4D23-A34F-44965543319E}" srcOrd="1" destOrd="0" presId="urn:microsoft.com/office/officeart/2005/8/layout/process4"/>
    <dgm:cxn modelId="{ED8030D7-CE74-4104-BD35-4FFB8C7FFEAF}" type="presParOf" srcId="{2476CAFB-E127-4C37-980B-27E20A1CF030}" destId="{2286360A-D535-41CB-951F-3598C1B702F2}" srcOrd="2" destOrd="0" presId="urn:microsoft.com/office/officeart/2005/8/layout/process4"/>
    <dgm:cxn modelId="{3A4ACF08-BEF1-4F4E-A30A-A98FEB63648C}" type="presParOf" srcId="{2286360A-D535-41CB-951F-3598C1B702F2}" destId="{6790743C-51CE-4842-BA88-DE42AA62B5CC}" srcOrd="0" destOrd="0" presId="urn:microsoft.com/office/officeart/2005/8/layout/process4"/>
    <dgm:cxn modelId="{CA7F2C46-8127-4509-BC6C-9028691977ED}" type="presParOf" srcId="{273AAC8B-E597-4F84-A12C-FF3036B63E02}" destId="{1E97FABE-5321-4FA0-8306-EA8007CD70CB}" srcOrd="1" destOrd="0" presId="urn:microsoft.com/office/officeart/2005/8/layout/process4"/>
    <dgm:cxn modelId="{484E733D-2FE0-4AA4-BD4A-52BE6C23EB19}" type="presParOf" srcId="{273AAC8B-E597-4F84-A12C-FF3036B63E02}" destId="{B729059D-3F89-45B4-906E-343DA26579A8}" srcOrd="2" destOrd="0" presId="urn:microsoft.com/office/officeart/2005/8/layout/process4"/>
    <dgm:cxn modelId="{33FC17A0-D8E4-4862-876B-E83C67B4EDC9}" type="presParOf" srcId="{B729059D-3F89-45B4-906E-343DA26579A8}" destId="{2BD130C2-3400-463A-B65B-12807067455C}" srcOrd="0" destOrd="0" presId="urn:microsoft.com/office/officeart/2005/8/layout/process4"/>
    <dgm:cxn modelId="{83C9ED92-272B-4BB7-A5B3-A9D4781E369B}" type="presParOf" srcId="{B729059D-3F89-45B4-906E-343DA26579A8}" destId="{A7A6A681-EC95-4BE7-9587-1465CEBD2F46}" srcOrd="1" destOrd="0" presId="urn:microsoft.com/office/officeart/2005/8/layout/process4"/>
    <dgm:cxn modelId="{5611A619-C680-4D76-8805-9CF5F126CD05}" type="presParOf" srcId="{B729059D-3F89-45B4-906E-343DA26579A8}" destId="{C095B4B8-22A8-413E-AD3D-D9682B43CDB5}" srcOrd="2" destOrd="0" presId="urn:microsoft.com/office/officeart/2005/8/layout/process4"/>
    <dgm:cxn modelId="{39AD9AC4-A105-4B01-8D27-3551F1D78400}" type="presParOf" srcId="{C095B4B8-22A8-413E-AD3D-D9682B43CDB5}" destId="{17821A88-6AD0-4F1B-B82C-BF85805B3FB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C7BCF9-990C-4B43-A022-AC7983307981}">
      <dsp:nvSpPr>
        <dsp:cNvPr id="0" name=""/>
        <dsp:cNvSpPr/>
      </dsp:nvSpPr>
      <dsp:spPr>
        <a:xfrm>
          <a:off x="0" y="1898058"/>
          <a:ext cx="3129372" cy="3924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smtClean="0">
              <a:latin typeface="Arial Narrow" panose="020B0606020202030204" pitchFamily="34" charset="0"/>
            </a:rPr>
            <a:t>Mail</a:t>
          </a:r>
          <a:endParaRPr lang="en-US" sz="1200" kern="1200" dirty="0">
            <a:latin typeface="Arial Narrow" panose="020B0606020202030204" pitchFamily="34" charset="0"/>
          </a:endParaRPr>
        </a:p>
      </dsp:txBody>
      <dsp:txXfrm>
        <a:off x="0" y="1898058"/>
        <a:ext cx="3129372" cy="211939"/>
      </dsp:txXfrm>
    </dsp:sp>
    <dsp:sp modelId="{152D1FD3-EEC5-4A59-B405-242346C7DDEA}">
      <dsp:nvSpPr>
        <dsp:cNvPr id="0" name=""/>
        <dsp:cNvSpPr/>
      </dsp:nvSpPr>
      <dsp:spPr>
        <a:xfrm>
          <a:off x="0" y="2097632"/>
          <a:ext cx="3129372" cy="30483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kern="1200" dirty="0" smtClean="0">
              <a:latin typeface="Arial Narrow" panose="020B0606020202030204" pitchFamily="34" charset="0"/>
            </a:rPr>
            <a:t>PO Box 260875</a:t>
          </a:r>
          <a:br>
            <a:rPr lang="en-US" sz="1200" kern="1200" dirty="0" smtClean="0">
              <a:latin typeface="Arial Narrow" panose="020B0606020202030204" pitchFamily="34" charset="0"/>
            </a:rPr>
          </a:br>
          <a:r>
            <a:rPr lang="en-US" sz="1200" kern="1200" dirty="0" smtClean="0">
              <a:latin typeface="Arial Narrow" panose="020B0606020202030204" pitchFamily="34" charset="0"/>
            </a:rPr>
            <a:t>Plano, TX 75026-0875</a:t>
          </a:r>
          <a:endParaRPr lang="en-US" sz="1200" kern="1200" dirty="0">
            <a:latin typeface="Arial Narrow" panose="020B0606020202030204" pitchFamily="34" charset="0"/>
          </a:endParaRPr>
        </a:p>
      </dsp:txBody>
      <dsp:txXfrm>
        <a:off x="0" y="2097632"/>
        <a:ext cx="3129372" cy="304834"/>
      </dsp:txXfrm>
    </dsp:sp>
    <dsp:sp modelId="{2AEFE047-2F76-458F-9C84-AAE24CF440B2}">
      <dsp:nvSpPr>
        <dsp:cNvPr id="0" name=""/>
        <dsp:cNvSpPr/>
      </dsp:nvSpPr>
      <dsp:spPr>
        <a:xfrm rot="10800000">
          <a:off x="0" y="949221"/>
          <a:ext cx="3129372" cy="958181"/>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smtClean="0">
              <a:latin typeface="Arial Narrow" panose="020B0606020202030204" pitchFamily="34" charset="0"/>
            </a:rPr>
            <a:t>Form via Fax</a:t>
          </a:r>
          <a:endParaRPr lang="en-US" sz="1200" kern="1200" dirty="0">
            <a:latin typeface="Arial Narrow" panose="020B0606020202030204" pitchFamily="34" charset="0"/>
          </a:endParaRPr>
        </a:p>
      </dsp:txBody>
      <dsp:txXfrm rot="-10800000">
        <a:off x="0" y="949221"/>
        <a:ext cx="3129372" cy="336321"/>
      </dsp:txXfrm>
    </dsp:sp>
    <dsp:sp modelId="{3ECAE4C2-6C43-4AE4-96B7-C0D603F5F05F}">
      <dsp:nvSpPr>
        <dsp:cNvPr id="0" name=""/>
        <dsp:cNvSpPr/>
      </dsp:nvSpPr>
      <dsp:spPr>
        <a:xfrm>
          <a:off x="0" y="1285543"/>
          <a:ext cx="3129372" cy="28649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kern="1200" dirty="0" smtClean="0">
              <a:latin typeface="Arial Narrow" panose="020B0606020202030204" pitchFamily="34" charset="0"/>
            </a:rPr>
            <a:t>877-281-9089</a:t>
          </a:r>
          <a:endParaRPr lang="en-US" sz="1200" kern="1200" dirty="0">
            <a:latin typeface="Arial Narrow" panose="020B0606020202030204" pitchFamily="34" charset="0"/>
          </a:endParaRPr>
        </a:p>
      </dsp:txBody>
      <dsp:txXfrm>
        <a:off x="0" y="1285543"/>
        <a:ext cx="3129372" cy="286496"/>
      </dsp:txXfrm>
    </dsp:sp>
    <dsp:sp modelId="{A7A6A681-EC95-4BE7-9587-1465CEBD2F46}">
      <dsp:nvSpPr>
        <dsp:cNvPr id="0" name=""/>
        <dsp:cNvSpPr/>
      </dsp:nvSpPr>
      <dsp:spPr>
        <a:xfrm rot="10800000">
          <a:off x="0" y="0"/>
          <a:ext cx="3129372" cy="958181"/>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smtClean="0">
              <a:latin typeface="Arial Narrow" panose="020B0606020202030204" pitchFamily="34" charset="0"/>
            </a:rPr>
            <a:t>Phone</a:t>
          </a:r>
          <a:endParaRPr lang="en-US" sz="1200" kern="1200" dirty="0">
            <a:latin typeface="Arial Narrow" panose="020B0606020202030204" pitchFamily="34" charset="0"/>
          </a:endParaRPr>
        </a:p>
      </dsp:txBody>
      <dsp:txXfrm rot="-10800000">
        <a:off x="0" y="0"/>
        <a:ext cx="3129372" cy="336321"/>
      </dsp:txXfrm>
    </dsp:sp>
    <dsp:sp modelId="{17821A88-6AD0-4F1B-B82C-BF85805B3FBD}">
      <dsp:nvSpPr>
        <dsp:cNvPr id="0" name=""/>
        <dsp:cNvSpPr/>
      </dsp:nvSpPr>
      <dsp:spPr>
        <a:xfrm>
          <a:off x="0" y="336706"/>
          <a:ext cx="3129372" cy="28649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kern="1200" dirty="0" smtClean="0">
              <a:latin typeface="Arial Narrow" panose="020B0606020202030204" pitchFamily="34" charset="0"/>
            </a:rPr>
            <a:t>800-325-6201</a:t>
          </a:r>
          <a:endParaRPr lang="en-US" sz="1200" kern="1200" dirty="0">
            <a:latin typeface="Arial Narrow" panose="020B0606020202030204" pitchFamily="34" charset="0"/>
          </a:endParaRPr>
        </a:p>
      </dsp:txBody>
      <dsp:txXfrm>
        <a:off x="0" y="336706"/>
        <a:ext cx="3129372" cy="2864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466F28-318F-42DC-A116-861CBB442C1E}">
      <dsp:nvSpPr>
        <dsp:cNvPr id="0" name=""/>
        <dsp:cNvSpPr/>
      </dsp:nvSpPr>
      <dsp:spPr>
        <a:xfrm>
          <a:off x="0" y="0"/>
          <a:ext cx="2341741" cy="81610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err="1" smtClean="0">
              <a:latin typeface="Arial Narrow" panose="020B0606020202030204" pitchFamily="34" charset="0"/>
            </a:rPr>
            <a:t>WebPass</a:t>
          </a:r>
          <a:endParaRPr lang="en-US" sz="1200" kern="1200" dirty="0">
            <a:latin typeface="Arial Narrow" panose="020B0606020202030204" pitchFamily="34" charset="0"/>
          </a:endParaRPr>
        </a:p>
      </dsp:txBody>
      <dsp:txXfrm>
        <a:off x="0" y="0"/>
        <a:ext cx="2341741" cy="440697"/>
      </dsp:txXfrm>
    </dsp:sp>
    <dsp:sp modelId="{305272B4-7D94-41AF-90F8-2E05143DE60C}">
      <dsp:nvSpPr>
        <dsp:cNvPr id="0" name=""/>
        <dsp:cNvSpPr/>
      </dsp:nvSpPr>
      <dsp:spPr>
        <a:xfrm>
          <a:off x="0" y="424375"/>
          <a:ext cx="2341741" cy="37540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kern="1200" dirty="0" smtClean="0">
              <a:latin typeface="Arial Narrow" panose="020B0606020202030204" pitchFamily="34" charset="0"/>
              <a:hlinkClick xmlns:r="http://schemas.openxmlformats.org/officeDocument/2006/relationships" r:id="rId1"/>
            </a:rPr>
            <a:t>https://webpass.ndbh.com</a:t>
          </a:r>
          <a:endParaRPr lang="en-US" sz="1200" kern="1200" dirty="0">
            <a:latin typeface="Arial Narrow" panose="020B0606020202030204" pitchFamily="34" charset="0"/>
          </a:endParaRPr>
        </a:p>
      </dsp:txBody>
      <dsp:txXfrm>
        <a:off x="0" y="424375"/>
        <a:ext cx="2341741" cy="3754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1292A5-3168-4D23-A34F-44965543319E}">
      <dsp:nvSpPr>
        <dsp:cNvPr id="0" name=""/>
        <dsp:cNvSpPr/>
      </dsp:nvSpPr>
      <dsp:spPr>
        <a:xfrm>
          <a:off x="0" y="949965"/>
          <a:ext cx="2718852" cy="6228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smtClean="0">
              <a:latin typeface="Arial Narrow" panose="020B0606020202030204" pitchFamily="34" charset="0"/>
            </a:rPr>
            <a:t>Medicare</a:t>
          </a:r>
          <a:r>
            <a:rPr lang="en-US" sz="1200" kern="1200" baseline="0" dirty="0" smtClean="0">
              <a:latin typeface="Arial Narrow" panose="020B0606020202030204" pitchFamily="34" charset="0"/>
            </a:rPr>
            <a:t> Advantage Provider Portal </a:t>
          </a:r>
          <a:endParaRPr lang="en-US" sz="1200" kern="1200" dirty="0">
            <a:latin typeface="Arial Narrow" panose="020B0606020202030204" pitchFamily="34" charset="0"/>
          </a:endParaRPr>
        </a:p>
      </dsp:txBody>
      <dsp:txXfrm>
        <a:off x="0" y="949965"/>
        <a:ext cx="2718852" cy="336320"/>
      </dsp:txXfrm>
    </dsp:sp>
    <dsp:sp modelId="{6790743C-51CE-4842-BA88-DE42AA62B5CC}">
      <dsp:nvSpPr>
        <dsp:cNvPr id="0" name=""/>
        <dsp:cNvSpPr/>
      </dsp:nvSpPr>
      <dsp:spPr>
        <a:xfrm>
          <a:off x="0" y="1286286"/>
          <a:ext cx="2718852" cy="28649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kern="1200" dirty="0" smtClean="0">
              <a:latin typeface="Arial Narrow" panose="020B0606020202030204" pitchFamily="34" charset="0"/>
            </a:rPr>
            <a:t>Accessed through </a:t>
          </a:r>
          <a:r>
            <a:rPr lang="en-US" sz="1200" kern="1200" dirty="0" err="1" smtClean="0">
              <a:latin typeface="Arial Narrow" panose="020B0606020202030204" pitchFamily="34" charset="0"/>
            </a:rPr>
            <a:t>Availity</a:t>
          </a:r>
          <a:r>
            <a:rPr lang="en-US" sz="1200" kern="1200" dirty="0" smtClean="0">
              <a:latin typeface="Arial Narrow" panose="020B0606020202030204" pitchFamily="34" charset="0"/>
            </a:rPr>
            <a:t>&gt;Payer Spaces&gt; </a:t>
          </a:r>
          <a:r>
            <a:rPr lang="en-US" sz="1200" kern="1200" dirty="0" err="1" smtClean="0">
              <a:latin typeface="Arial Narrow" panose="020B0606020202030204" pitchFamily="34" charset="0"/>
            </a:rPr>
            <a:t>BlueMA</a:t>
          </a:r>
          <a:r>
            <a:rPr lang="en-US" sz="1200" kern="1200" dirty="0" smtClean="0">
              <a:latin typeface="Arial Narrow" panose="020B0606020202030204" pitchFamily="34" charset="0"/>
            </a:rPr>
            <a:t> Medical  </a:t>
          </a:r>
          <a:endParaRPr lang="en-US" sz="1200" kern="1200" dirty="0">
            <a:latin typeface="Arial Narrow" panose="020B0606020202030204" pitchFamily="34" charset="0"/>
          </a:endParaRPr>
        </a:p>
      </dsp:txBody>
      <dsp:txXfrm>
        <a:off x="0" y="1286286"/>
        <a:ext cx="2718852" cy="286494"/>
      </dsp:txXfrm>
    </dsp:sp>
    <dsp:sp modelId="{A7A6A681-EC95-4BE7-9587-1465CEBD2F46}">
      <dsp:nvSpPr>
        <dsp:cNvPr id="0" name=""/>
        <dsp:cNvSpPr/>
      </dsp:nvSpPr>
      <dsp:spPr>
        <a:xfrm rot="10800000">
          <a:off x="0" y="0"/>
          <a:ext cx="2718852" cy="957889"/>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smtClean="0">
              <a:latin typeface="Arial Narrow" panose="020B0606020202030204" pitchFamily="34" charset="0"/>
            </a:rPr>
            <a:t>Phone</a:t>
          </a:r>
          <a:endParaRPr lang="en-US" sz="1200" kern="1200" dirty="0">
            <a:latin typeface="Arial Narrow" panose="020B0606020202030204" pitchFamily="34" charset="0"/>
          </a:endParaRPr>
        </a:p>
      </dsp:txBody>
      <dsp:txXfrm rot="-10800000">
        <a:off x="0" y="0"/>
        <a:ext cx="2718852" cy="336219"/>
      </dsp:txXfrm>
    </dsp:sp>
    <dsp:sp modelId="{17821A88-6AD0-4F1B-B82C-BF85805B3FBD}">
      <dsp:nvSpPr>
        <dsp:cNvPr id="0" name=""/>
        <dsp:cNvSpPr/>
      </dsp:nvSpPr>
      <dsp:spPr>
        <a:xfrm>
          <a:off x="0" y="336928"/>
          <a:ext cx="2718852" cy="28640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kern="1200" dirty="0" smtClean="0">
              <a:latin typeface="Arial Narrow" panose="020B0606020202030204" pitchFamily="34" charset="0"/>
            </a:rPr>
            <a:t>800-325-6201</a:t>
          </a:r>
          <a:endParaRPr lang="en-US" sz="1200" kern="1200" dirty="0">
            <a:latin typeface="Arial Narrow" panose="020B0606020202030204" pitchFamily="34" charset="0"/>
          </a:endParaRPr>
        </a:p>
      </dsp:txBody>
      <dsp:txXfrm>
        <a:off x="0" y="336928"/>
        <a:ext cx="2718852" cy="286409"/>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1"/>
            <a:ext cx="3037840" cy="466725"/>
          </a:xfrm>
          <a:prstGeom prst="rect">
            <a:avLst/>
          </a:prstGeom>
        </p:spPr>
        <p:txBody>
          <a:bodyPr vert="horz" lIns="91440" tIns="45720" rIns="91440" bIns="45720" rtlCol="0"/>
          <a:lstStyle>
            <a:lvl1pPr algn="r">
              <a:defRPr sz="1200"/>
            </a:lvl1pPr>
          </a:lstStyle>
          <a:p>
            <a:fld id="{F9921B07-22AA-4B18-BBE7-5B0AA4A49C31}" type="datetimeFigureOut">
              <a:rPr lang="en-US" smtClean="0"/>
              <a:t>01/17/2020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73576"/>
            <a:ext cx="5608320" cy="36607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6"/>
            <a:ext cx="303784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676"/>
            <a:ext cx="3037840" cy="466725"/>
          </a:xfrm>
          <a:prstGeom prst="rect">
            <a:avLst/>
          </a:prstGeom>
        </p:spPr>
        <p:txBody>
          <a:bodyPr vert="horz" lIns="91440" tIns="45720" rIns="91440" bIns="45720" rtlCol="0" anchor="b"/>
          <a:lstStyle>
            <a:lvl1pPr algn="r">
              <a:defRPr sz="1200"/>
            </a:lvl1pPr>
          </a:lstStyle>
          <a:p>
            <a:fld id="{47F5382E-C784-4621-B9F8-82ABC25D10C2}" type="slidenum">
              <a:rPr lang="en-US" smtClean="0"/>
              <a:t>‹#›</a:t>
            </a:fld>
            <a:endParaRPr lang="en-US"/>
          </a:p>
        </p:txBody>
      </p:sp>
    </p:spTree>
    <p:extLst>
      <p:ext uri="{BB962C8B-B14F-4D97-AF65-F5344CB8AC3E}">
        <p14:creationId xmlns:p14="http://schemas.microsoft.com/office/powerpoint/2010/main" val="2579229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the </a:t>
            </a:r>
            <a:r>
              <a:rPr lang="en-US" dirty="0" smtClean="0"/>
              <a:t>Kansas</a:t>
            </a:r>
            <a:r>
              <a:rPr lang="en-US" baseline="0" dirty="0" smtClean="0"/>
              <a:t> Preferred </a:t>
            </a:r>
            <a:r>
              <a:rPr lang="en-US" dirty="0" smtClean="0"/>
              <a:t>Blue </a:t>
            </a:r>
            <a:r>
              <a:rPr lang="en-US" dirty="0" smtClean="0"/>
              <a:t>Medicare</a:t>
            </a:r>
            <a:r>
              <a:rPr lang="en-US" baseline="0" dirty="0" smtClean="0"/>
              <a:t> </a:t>
            </a:r>
            <a:r>
              <a:rPr lang="en-US" baseline="0" dirty="0" smtClean="0"/>
              <a:t>Advantage 101 Webinar</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47F5382E-C784-4621-B9F8-82ABC25D10C2}" type="slidenum">
              <a:rPr lang="en-US" smtClean="0"/>
              <a:t>1</a:t>
            </a:fld>
            <a:endParaRPr lang="en-US"/>
          </a:p>
        </p:txBody>
      </p:sp>
    </p:spTree>
    <p:extLst>
      <p:ext uri="{BB962C8B-B14F-4D97-AF65-F5344CB8AC3E}">
        <p14:creationId xmlns:p14="http://schemas.microsoft.com/office/powerpoint/2010/main" val="2567667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Authorization</a:t>
            </a:r>
            <a:r>
              <a:rPr lang="en-US" baseline="0" dirty="0" smtClean="0"/>
              <a:t> status can be checked online.  Results will be given to you for your entire facility for either the "Date of Service" or the "Date of Request" and whatever date range you choose.  You can choose to see all authorizations, or you can narrow your search to only authorizations that are:  pended, partially approved, approved, denied or cancelled.</a:t>
            </a:r>
          </a:p>
          <a:p>
            <a:endParaRPr lang="en-US" baseline="0" dirty="0" smtClean="0"/>
          </a:p>
          <a:p>
            <a:r>
              <a:rPr lang="en-US" baseline="0" dirty="0" smtClean="0"/>
              <a:t>You will be able to check authorizations for a individual member by member ID# (If you do not have the Member ID#, you can search by the member's SSN and or with their first and last name and date of birth)</a:t>
            </a:r>
          </a:p>
          <a:p>
            <a:endParaRPr lang="en-US" baseline="0" dirty="0" smtClean="0"/>
          </a:p>
          <a:p>
            <a:r>
              <a:rPr lang="en-US" baseline="0" dirty="0" smtClean="0"/>
              <a:t>Authorizations are also able to be checked by the Authorization ID (multiple Authorization IDs can be listed but each number has to be listed on it's own line. </a:t>
            </a:r>
          </a:p>
          <a:p>
            <a:endParaRPr lang="en-US" baseline="0" dirty="0" smtClean="0"/>
          </a:p>
          <a:p>
            <a:r>
              <a:rPr lang="en-US" baseline="0" dirty="0" smtClean="0"/>
              <a:t>Point out Forms &amp; Resources Tab-  This tab will take you directly to all the MA Forms and Resources that are available on our website. </a:t>
            </a:r>
          </a:p>
        </p:txBody>
      </p:sp>
      <p:sp>
        <p:nvSpPr>
          <p:cNvPr id="4" name="Slide Number Placeholder 3"/>
          <p:cNvSpPr>
            <a:spLocks noGrp="1"/>
          </p:cNvSpPr>
          <p:nvPr>
            <p:ph type="sldNum" sz="quarter" idx="10"/>
          </p:nvPr>
        </p:nvSpPr>
        <p:spPr/>
        <p:txBody>
          <a:bodyPr/>
          <a:lstStyle/>
          <a:p>
            <a:fld id="{47F5382E-C784-4621-B9F8-82ABC25D10C2}" type="slidenum">
              <a:rPr lang="en-US" smtClean="0"/>
              <a:t>10</a:t>
            </a:fld>
            <a:endParaRPr lang="en-US"/>
          </a:p>
        </p:txBody>
      </p:sp>
    </p:spTree>
    <p:extLst>
      <p:ext uri="{BB962C8B-B14F-4D97-AF65-F5344CB8AC3E}">
        <p14:creationId xmlns:p14="http://schemas.microsoft.com/office/powerpoint/2010/main" val="1959186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way to access</a:t>
            </a:r>
            <a:r>
              <a:rPr lang="en-US" baseline="0" dirty="0" smtClean="0"/>
              <a:t> the Medicare Advantage Provider Manual, Forms and Resources is to visit our website- www.bcbskss.com and </a:t>
            </a:r>
            <a:r>
              <a:rPr lang="en-US" dirty="0" smtClean="0"/>
              <a:t>select "Providers" in the</a:t>
            </a:r>
            <a:r>
              <a:rPr lang="en-US" baseline="0" dirty="0" smtClean="0"/>
              <a:t> upper right hand corner of the website. </a:t>
            </a:r>
            <a:endParaRPr lang="en-US" dirty="0"/>
          </a:p>
        </p:txBody>
      </p:sp>
      <p:sp>
        <p:nvSpPr>
          <p:cNvPr id="4" name="Slide Number Placeholder 3"/>
          <p:cNvSpPr>
            <a:spLocks noGrp="1"/>
          </p:cNvSpPr>
          <p:nvPr>
            <p:ph type="sldNum" sz="quarter" idx="10"/>
          </p:nvPr>
        </p:nvSpPr>
        <p:spPr/>
        <p:txBody>
          <a:bodyPr/>
          <a:lstStyle/>
          <a:p>
            <a:fld id="{011149F1-C589-43FB-87DE-EE01F8EE880D}" type="slidenum">
              <a:rPr lang="en-US" smtClean="0"/>
              <a:t>11</a:t>
            </a:fld>
            <a:endParaRPr lang="en-US"/>
          </a:p>
        </p:txBody>
      </p:sp>
    </p:spTree>
    <p:extLst>
      <p:ext uri="{BB962C8B-B14F-4D97-AF65-F5344CB8AC3E}">
        <p14:creationId xmlns:p14="http://schemas.microsoft.com/office/powerpoint/2010/main" val="2450158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a:t>
            </a:r>
            <a:r>
              <a:rPr lang="en-US" baseline="0" dirty="0" smtClean="0"/>
              <a:t> "I am a…. Medicare Advantage Provider"</a:t>
            </a:r>
            <a:endParaRPr lang="en-US" dirty="0"/>
          </a:p>
        </p:txBody>
      </p:sp>
      <p:sp>
        <p:nvSpPr>
          <p:cNvPr id="4" name="Slide Number Placeholder 3"/>
          <p:cNvSpPr>
            <a:spLocks noGrp="1"/>
          </p:cNvSpPr>
          <p:nvPr>
            <p:ph type="sldNum" sz="quarter" idx="10"/>
          </p:nvPr>
        </p:nvSpPr>
        <p:spPr/>
        <p:txBody>
          <a:bodyPr/>
          <a:lstStyle/>
          <a:p>
            <a:fld id="{011149F1-C589-43FB-87DE-EE01F8EE880D}" type="slidenum">
              <a:rPr lang="en-US" smtClean="0"/>
              <a:t>12</a:t>
            </a:fld>
            <a:endParaRPr lang="en-US"/>
          </a:p>
        </p:txBody>
      </p:sp>
    </p:spTree>
    <p:extLst>
      <p:ext uri="{BB962C8B-B14F-4D97-AF65-F5344CB8AC3E}">
        <p14:creationId xmlns:p14="http://schemas.microsoft.com/office/powerpoint/2010/main" val="3586448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to being able to access the Medicare Provider Manual you can also access:</a:t>
            </a:r>
          </a:p>
          <a:p>
            <a:r>
              <a:rPr lang="en-US" dirty="0"/>
              <a:t>	</a:t>
            </a:r>
            <a:r>
              <a:rPr lang="en-US" dirty="0" smtClean="0"/>
              <a:t>Policies</a:t>
            </a:r>
            <a:r>
              <a:rPr lang="en-US" baseline="0" dirty="0" smtClean="0"/>
              <a:t> and Procedures</a:t>
            </a:r>
            <a:endParaRPr lang="en-US" dirty="0" smtClean="0"/>
          </a:p>
          <a:p>
            <a:r>
              <a:rPr lang="en-US" dirty="0" smtClean="0"/>
              <a:t>	Medical Management Resources</a:t>
            </a:r>
          </a:p>
          <a:p>
            <a:r>
              <a:rPr lang="en-US" dirty="0"/>
              <a:t>	</a:t>
            </a:r>
            <a:r>
              <a:rPr lang="en-US" dirty="0" smtClean="0"/>
              <a:t>Education (Newsletters &amp; Webinars)</a:t>
            </a:r>
          </a:p>
          <a:p>
            <a:r>
              <a:rPr lang="en-US" dirty="0"/>
              <a:t>	</a:t>
            </a:r>
            <a:r>
              <a:rPr lang="en-US" dirty="0" smtClean="0"/>
              <a:t>Forms</a:t>
            </a:r>
            <a:endParaRPr lang="en-US" dirty="0"/>
          </a:p>
        </p:txBody>
      </p:sp>
      <p:sp>
        <p:nvSpPr>
          <p:cNvPr id="4" name="Slide Number Placeholder 3"/>
          <p:cNvSpPr>
            <a:spLocks noGrp="1"/>
          </p:cNvSpPr>
          <p:nvPr>
            <p:ph type="sldNum" sz="quarter" idx="10"/>
          </p:nvPr>
        </p:nvSpPr>
        <p:spPr/>
        <p:txBody>
          <a:bodyPr/>
          <a:lstStyle/>
          <a:p>
            <a:fld id="{011149F1-C589-43FB-87DE-EE01F8EE880D}" type="slidenum">
              <a:rPr lang="en-US" smtClean="0"/>
              <a:t>13</a:t>
            </a:fld>
            <a:endParaRPr lang="en-US"/>
          </a:p>
        </p:txBody>
      </p:sp>
    </p:spTree>
    <p:extLst>
      <p:ext uri="{BB962C8B-B14F-4D97-AF65-F5344CB8AC3E}">
        <p14:creationId xmlns:p14="http://schemas.microsoft.com/office/powerpoint/2010/main" val="901651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several polices on the website, however, we are addressing these 4</a:t>
            </a:r>
            <a:r>
              <a:rPr lang="en-US" baseline="0" dirty="0" smtClean="0"/>
              <a:t> </a:t>
            </a:r>
            <a:r>
              <a:rPr lang="en-US" dirty="0" smtClean="0"/>
              <a:t>specifically.  For</a:t>
            </a:r>
            <a:r>
              <a:rPr lang="en-US" baseline="0" dirty="0" smtClean="0"/>
              <a:t> more </a:t>
            </a:r>
            <a:r>
              <a:rPr lang="en-US" baseline="0" dirty="0" err="1" smtClean="0"/>
              <a:t>detiled</a:t>
            </a:r>
            <a:r>
              <a:rPr lang="en-US" baseline="0" dirty="0" smtClean="0"/>
              <a:t> information, please see the Policy and Procedure section of the website. </a:t>
            </a:r>
            <a:endParaRPr lang="en-US" dirty="0" smtClean="0"/>
          </a:p>
          <a:p>
            <a:endParaRPr lang="en-US" dirty="0"/>
          </a:p>
          <a:p>
            <a:r>
              <a:rPr lang="en-US" dirty="0" smtClean="0"/>
              <a:t>Annual Physical Exam:  Medicare Advantage pays for an annual physical exam with no cost share to the member</a:t>
            </a:r>
          </a:p>
          <a:p>
            <a:endParaRPr lang="en-US" dirty="0"/>
          </a:p>
          <a:p>
            <a:endParaRPr lang="en-US" dirty="0" smtClean="0"/>
          </a:p>
          <a:p>
            <a:r>
              <a:rPr lang="en-US" dirty="0" smtClean="0"/>
              <a:t>Blood &amp; Blood Components:  BCBSKS will pay for the first 3 pints of blood beginning with the cost of the 1</a:t>
            </a:r>
            <a:r>
              <a:rPr lang="en-US" baseline="30000" dirty="0" smtClean="0"/>
              <a:t>st</a:t>
            </a:r>
            <a:r>
              <a:rPr lang="en-US" dirty="0" smtClean="0"/>
              <a:t> pint of whole blood whether provided in an inpatient or outpatient setting.</a:t>
            </a:r>
          </a:p>
          <a:p>
            <a:endParaRPr lang="en-US" dirty="0"/>
          </a:p>
          <a:p>
            <a:endParaRPr lang="en-US" dirty="0" smtClean="0"/>
          </a:p>
          <a:p>
            <a:r>
              <a:rPr lang="en-US" dirty="0" smtClean="0"/>
              <a:t>Blood Sugar Monitoring:  When </a:t>
            </a:r>
            <a:r>
              <a:rPr lang="en-US" dirty="0"/>
              <a:t>billing the HgbA1c lab test CPT codes 83036 and 83037, providers must also bill the associated CPT Category II code that represents the result of the test in the form of a range of values. Blue Cross and Blue Shield of Kansas (BCBSKS) will not reimburse physician offices for lab services performed for Blue Medicare Advantage members without submission of the appropriate CPT II code.</a:t>
            </a:r>
            <a:r>
              <a:rPr lang="en-US" dirty="0" smtClean="0"/>
              <a:t> </a:t>
            </a:r>
          </a:p>
          <a:p>
            <a:endParaRPr lang="en-US" dirty="0" smtClean="0"/>
          </a:p>
          <a:p>
            <a:r>
              <a:rPr lang="en-US" dirty="0" smtClean="0"/>
              <a:t>Inpatient Hospital</a:t>
            </a:r>
            <a:r>
              <a:rPr lang="en-US" baseline="0" dirty="0" smtClean="0"/>
              <a:t> Care:  </a:t>
            </a:r>
            <a:r>
              <a:rPr lang="en-US" sz="1200" b="0" i="0" u="none" strike="noStrike" kern="1200" baseline="0" dirty="0" smtClean="0">
                <a:solidFill>
                  <a:schemeClr val="tx1"/>
                </a:solidFill>
                <a:latin typeface="+mn-lt"/>
                <a:ea typeface="+mn-ea"/>
                <a:cs typeface="+mn-cs"/>
              </a:rPr>
              <a:t>BCBSKS will provide at least the same level of benefit coverage as Original Medicare (Part A and Part B) and may provide enhanced benefits beyond the scope of Original Medicare within a single health care plan.   This policy addresses:  Guidelines for an inpatient hospital stay, what Original Medicare would cover, conditions of payment, reimbursement, member benefits for inpatient care, and billing instructions. </a:t>
            </a:r>
            <a:endParaRPr lang="en-US" dirty="0"/>
          </a:p>
        </p:txBody>
      </p:sp>
      <p:sp>
        <p:nvSpPr>
          <p:cNvPr id="4" name="Slide Number Placeholder 3"/>
          <p:cNvSpPr>
            <a:spLocks noGrp="1"/>
          </p:cNvSpPr>
          <p:nvPr>
            <p:ph type="sldNum" sz="quarter" idx="10"/>
          </p:nvPr>
        </p:nvSpPr>
        <p:spPr/>
        <p:txBody>
          <a:bodyPr/>
          <a:lstStyle/>
          <a:p>
            <a:fld id="{011149F1-C589-43FB-87DE-EE01F8EE880D}" type="slidenum">
              <a:rPr lang="en-US" smtClean="0"/>
              <a:t>14</a:t>
            </a:fld>
            <a:endParaRPr lang="en-US"/>
          </a:p>
        </p:txBody>
      </p:sp>
    </p:spTree>
    <p:extLst>
      <p:ext uri="{BB962C8B-B14F-4D97-AF65-F5344CB8AC3E}">
        <p14:creationId xmlns:p14="http://schemas.microsoft.com/office/powerpoint/2010/main" val="2761883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a:t>
            </a:r>
            <a:r>
              <a:rPr lang="en-US" dirty="0" smtClean="0"/>
              <a:t>BCBSKS </a:t>
            </a:r>
            <a:r>
              <a:rPr lang="en-US" dirty="0"/>
              <a:t>will first reference existing National Coverage Determinations (NCD) or Local Coverage Determinations (LCD). If neither of these exist, BCBSKS will reference </a:t>
            </a:r>
            <a:r>
              <a:rPr lang="en-US" dirty="0" err="1"/>
              <a:t>InterQual</a:t>
            </a:r>
            <a:r>
              <a:rPr lang="en-US" dirty="0"/>
              <a:t> criteria, if available. If there no </a:t>
            </a:r>
            <a:r>
              <a:rPr lang="en-US" dirty="0" err="1"/>
              <a:t>InterQual</a:t>
            </a:r>
            <a:r>
              <a:rPr lang="en-US" dirty="0"/>
              <a:t> criteria is available for the service, BCBSKS will develop a medical policy or leverage internal existing medical </a:t>
            </a:r>
            <a:r>
              <a:rPr lang="en-US" dirty="0" smtClean="0"/>
              <a:t>policies.</a:t>
            </a:r>
            <a:endParaRPr lang="en-US" dirty="0"/>
          </a:p>
        </p:txBody>
      </p:sp>
      <p:sp>
        <p:nvSpPr>
          <p:cNvPr id="4" name="Slide Number Placeholder 3"/>
          <p:cNvSpPr>
            <a:spLocks noGrp="1"/>
          </p:cNvSpPr>
          <p:nvPr>
            <p:ph type="sldNum" sz="quarter" idx="10"/>
          </p:nvPr>
        </p:nvSpPr>
        <p:spPr/>
        <p:txBody>
          <a:bodyPr/>
          <a:lstStyle/>
          <a:p>
            <a:fld id="{011149F1-C589-43FB-87DE-EE01F8EE880D}" type="slidenum">
              <a:rPr lang="en-US" smtClean="0"/>
              <a:t>15</a:t>
            </a:fld>
            <a:endParaRPr lang="en-US"/>
          </a:p>
        </p:txBody>
      </p:sp>
    </p:spTree>
    <p:extLst>
      <p:ext uri="{BB962C8B-B14F-4D97-AF65-F5344CB8AC3E}">
        <p14:creationId xmlns:p14="http://schemas.microsoft.com/office/powerpoint/2010/main" val="3003189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F5382E-C784-4621-B9F8-82ABC25D10C2}" type="slidenum">
              <a:rPr lang="en-US" smtClean="0"/>
              <a:t>16</a:t>
            </a:fld>
            <a:endParaRPr lang="en-US"/>
          </a:p>
        </p:txBody>
      </p:sp>
    </p:spTree>
    <p:extLst>
      <p:ext uri="{BB962C8B-B14F-4D97-AF65-F5344CB8AC3E}">
        <p14:creationId xmlns:p14="http://schemas.microsoft.com/office/powerpoint/2010/main" val="6953871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F5382E-C784-4621-B9F8-82ABC25D10C2}" type="slidenum">
              <a:rPr lang="en-US" smtClean="0"/>
              <a:t>17</a:t>
            </a:fld>
            <a:endParaRPr lang="en-US"/>
          </a:p>
        </p:txBody>
      </p:sp>
    </p:spTree>
    <p:extLst>
      <p:ext uri="{BB962C8B-B14F-4D97-AF65-F5344CB8AC3E}">
        <p14:creationId xmlns:p14="http://schemas.microsoft.com/office/powerpoint/2010/main" val="422266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F5382E-C784-4621-B9F8-82ABC25D10C2}" type="slidenum">
              <a:rPr lang="en-US" smtClean="0"/>
              <a:t>18</a:t>
            </a:fld>
            <a:endParaRPr lang="en-US"/>
          </a:p>
        </p:txBody>
      </p:sp>
    </p:spTree>
    <p:extLst>
      <p:ext uri="{BB962C8B-B14F-4D97-AF65-F5344CB8AC3E}">
        <p14:creationId xmlns:p14="http://schemas.microsoft.com/office/powerpoint/2010/main" val="39495805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Retro</a:t>
            </a:r>
            <a:r>
              <a:rPr lang="en-US" baseline="0" dirty="0" smtClean="0"/>
              <a:t>- Authorization will be reviewed on a case by case basis. </a:t>
            </a:r>
          </a:p>
          <a:p>
            <a:endParaRPr lang="en-US" baseline="0" dirty="0" smtClean="0"/>
          </a:p>
        </p:txBody>
      </p:sp>
      <p:sp>
        <p:nvSpPr>
          <p:cNvPr id="4" name="Slide Number Placeholder 3"/>
          <p:cNvSpPr>
            <a:spLocks noGrp="1"/>
          </p:cNvSpPr>
          <p:nvPr>
            <p:ph type="sldNum" sz="quarter" idx="10"/>
          </p:nvPr>
        </p:nvSpPr>
        <p:spPr/>
        <p:txBody>
          <a:bodyPr/>
          <a:lstStyle/>
          <a:p>
            <a:fld id="{47F5382E-C784-4621-B9F8-82ABC25D10C2}" type="slidenum">
              <a:rPr lang="en-US" smtClean="0"/>
              <a:t>19</a:t>
            </a:fld>
            <a:endParaRPr lang="en-US"/>
          </a:p>
        </p:txBody>
      </p:sp>
    </p:spTree>
    <p:extLst>
      <p:ext uri="{BB962C8B-B14F-4D97-AF65-F5344CB8AC3E}">
        <p14:creationId xmlns:p14="http://schemas.microsoft.com/office/powerpoint/2010/main" val="437973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a:t>
            </a:r>
          </a:p>
          <a:p>
            <a:endParaRPr lang="en-US" dirty="0"/>
          </a:p>
          <a:p>
            <a:r>
              <a:rPr lang="en-US" dirty="0" smtClean="0"/>
              <a:t>Introductions</a:t>
            </a:r>
          </a:p>
          <a:p>
            <a:endParaRPr lang="en-US" dirty="0"/>
          </a:p>
          <a:p>
            <a:r>
              <a:rPr lang="en-US" dirty="0" smtClean="0"/>
              <a:t>Housekeeping – Mute phones</a:t>
            </a:r>
          </a:p>
          <a:p>
            <a:endParaRPr lang="en-US" dirty="0"/>
          </a:p>
          <a:p>
            <a:r>
              <a:rPr lang="en-US" dirty="0" smtClean="0"/>
              <a:t>Questions – How to send us your questions during the webinar</a:t>
            </a:r>
          </a:p>
          <a:p>
            <a:endParaRPr lang="en-US" dirty="0"/>
          </a:p>
          <a:p>
            <a:r>
              <a:rPr lang="en-US" dirty="0" smtClean="0"/>
              <a:t>Webinar available on bcbsks.com under Education &amp; Workshops</a:t>
            </a:r>
          </a:p>
          <a:p>
            <a:endParaRPr lang="en-US" dirty="0"/>
          </a:p>
          <a:p>
            <a:r>
              <a:rPr lang="en-US" dirty="0" smtClean="0"/>
              <a:t>Review the Agenda</a:t>
            </a:r>
          </a:p>
          <a:p>
            <a:endParaRPr lang="en-US" dirty="0"/>
          </a:p>
          <a:p>
            <a:endParaRPr lang="en-US" dirty="0"/>
          </a:p>
        </p:txBody>
      </p:sp>
      <p:sp>
        <p:nvSpPr>
          <p:cNvPr id="4" name="Slide Number Placeholder 3"/>
          <p:cNvSpPr>
            <a:spLocks noGrp="1"/>
          </p:cNvSpPr>
          <p:nvPr>
            <p:ph type="sldNum" sz="quarter" idx="10"/>
          </p:nvPr>
        </p:nvSpPr>
        <p:spPr/>
        <p:txBody>
          <a:bodyPr/>
          <a:lstStyle/>
          <a:p>
            <a:fld id="{011149F1-C589-43FB-87DE-EE01F8EE880D}" type="slidenum">
              <a:rPr lang="en-US" smtClean="0"/>
              <a:t>2</a:t>
            </a:fld>
            <a:endParaRPr lang="en-US"/>
          </a:p>
        </p:txBody>
      </p:sp>
    </p:spTree>
    <p:extLst>
      <p:ext uri="{BB962C8B-B14F-4D97-AF65-F5344CB8AC3E}">
        <p14:creationId xmlns:p14="http://schemas.microsoft.com/office/powerpoint/2010/main" val="20657458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changes as far as who and where you submit your claims to.  </a:t>
            </a:r>
            <a:endParaRPr lang="en-US" dirty="0"/>
          </a:p>
          <a:p>
            <a:endParaRPr lang="en-US" dirty="0" smtClean="0"/>
          </a:p>
          <a:p>
            <a:endParaRPr lang="en-US" dirty="0"/>
          </a:p>
          <a:p>
            <a:r>
              <a:rPr lang="en-US" dirty="0" smtClean="0"/>
              <a:t>Timely filing – </a:t>
            </a:r>
            <a:r>
              <a:rPr lang="en-US" sz="1200" b="0" i="0" u="none" strike="noStrike" kern="1200" baseline="0" dirty="0" smtClean="0">
                <a:solidFill>
                  <a:schemeClr val="tx1"/>
                </a:solidFill>
                <a:latin typeface="+mn-lt"/>
                <a:ea typeface="+mn-ea"/>
                <a:cs typeface="+mn-cs"/>
              </a:rPr>
              <a:t>365 days after the date on which the services were provided. Whenever the last day for timely filing of a claim falls on a Saturday, Sunday, Federal non-workday or legal holiday, the claim will be considered filed timely if it is filed on the next workday. </a:t>
            </a:r>
            <a:endParaRPr lang="en-US" dirty="0"/>
          </a:p>
        </p:txBody>
      </p:sp>
      <p:sp>
        <p:nvSpPr>
          <p:cNvPr id="4" name="Slide Number Placeholder 3"/>
          <p:cNvSpPr>
            <a:spLocks noGrp="1"/>
          </p:cNvSpPr>
          <p:nvPr>
            <p:ph type="sldNum" sz="quarter" idx="10"/>
          </p:nvPr>
        </p:nvSpPr>
        <p:spPr/>
        <p:txBody>
          <a:bodyPr/>
          <a:lstStyle/>
          <a:p>
            <a:fld id="{011149F1-C589-43FB-87DE-EE01F8EE880D}" type="slidenum">
              <a:rPr lang="en-US" smtClean="0"/>
              <a:t>20</a:t>
            </a:fld>
            <a:endParaRPr lang="en-US"/>
          </a:p>
        </p:txBody>
      </p:sp>
    </p:spTree>
    <p:extLst>
      <p:ext uri="{BB962C8B-B14F-4D97-AF65-F5344CB8AC3E}">
        <p14:creationId xmlns:p14="http://schemas.microsoft.com/office/powerpoint/2010/main" val="25917887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 appeals rights</a:t>
            </a:r>
            <a:r>
              <a:rPr lang="en-US" baseline="0" dirty="0" smtClean="0"/>
              <a:t> are outlined in Chapter 15 of the Medicare Advantage Provider Manual. </a:t>
            </a:r>
            <a:endParaRPr lang="en-US" dirty="0"/>
          </a:p>
        </p:txBody>
      </p:sp>
      <p:sp>
        <p:nvSpPr>
          <p:cNvPr id="4" name="Slide Number Placeholder 3"/>
          <p:cNvSpPr>
            <a:spLocks noGrp="1"/>
          </p:cNvSpPr>
          <p:nvPr>
            <p:ph type="sldNum" sz="quarter" idx="10"/>
          </p:nvPr>
        </p:nvSpPr>
        <p:spPr/>
        <p:txBody>
          <a:bodyPr/>
          <a:lstStyle/>
          <a:p>
            <a:fld id="{011149F1-C589-43FB-87DE-EE01F8EE880D}" type="slidenum">
              <a:rPr lang="en-US" smtClean="0"/>
              <a:t>21</a:t>
            </a:fld>
            <a:endParaRPr lang="en-US"/>
          </a:p>
        </p:txBody>
      </p:sp>
    </p:spTree>
    <p:extLst>
      <p:ext uri="{BB962C8B-B14F-4D97-AF65-F5344CB8AC3E}">
        <p14:creationId xmlns:p14="http://schemas.microsoft.com/office/powerpoint/2010/main" val="30165753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Contact information is found</a:t>
            </a:r>
            <a:r>
              <a:rPr lang="en-US" baseline="0" dirty="0" smtClean="0"/>
              <a:t> in Chapter 2: General Information in the Medicare Advantage Provider Manual </a:t>
            </a:r>
          </a:p>
          <a:p>
            <a:endParaRPr lang="en-US" baseline="0" dirty="0" smtClean="0"/>
          </a:p>
          <a:p>
            <a:r>
              <a:rPr lang="en-US" baseline="0" dirty="0" smtClean="0"/>
              <a:t>Please note, there is an after hours number for </a:t>
            </a:r>
            <a:r>
              <a:rPr lang="en-US" baseline="0" smtClean="0"/>
              <a:t>prior authorizations.</a:t>
            </a:r>
            <a:endParaRPr lang="en-US" dirty="0"/>
          </a:p>
        </p:txBody>
      </p:sp>
      <p:sp>
        <p:nvSpPr>
          <p:cNvPr id="4" name="Slide Number Placeholder 3"/>
          <p:cNvSpPr>
            <a:spLocks noGrp="1"/>
          </p:cNvSpPr>
          <p:nvPr>
            <p:ph type="sldNum" sz="quarter" idx="10"/>
          </p:nvPr>
        </p:nvSpPr>
        <p:spPr/>
        <p:txBody>
          <a:bodyPr/>
          <a:lstStyle/>
          <a:p>
            <a:fld id="{011149F1-C589-43FB-87DE-EE01F8EE880D}" type="slidenum">
              <a:rPr lang="en-US" smtClean="0"/>
              <a:t>22</a:t>
            </a:fld>
            <a:endParaRPr lang="en-US"/>
          </a:p>
        </p:txBody>
      </p:sp>
    </p:spTree>
    <p:extLst>
      <p:ext uri="{BB962C8B-B14F-4D97-AF65-F5344CB8AC3E}">
        <p14:creationId xmlns:p14="http://schemas.microsoft.com/office/powerpoint/2010/main" val="4261605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F5382E-C784-4621-B9F8-82ABC25D10C2}" type="slidenum">
              <a:rPr lang="en-US" smtClean="0"/>
              <a:t>23</a:t>
            </a:fld>
            <a:endParaRPr lang="en-US"/>
          </a:p>
        </p:txBody>
      </p:sp>
    </p:spTree>
    <p:extLst>
      <p:ext uri="{BB962C8B-B14F-4D97-AF65-F5344CB8AC3E}">
        <p14:creationId xmlns:p14="http://schemas.microsoft.com/office/powerpoint/2010/main" val="3013490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14 Counties :	Jackson</a:t>
            </a:r>
          </a:p>
          <a:p>
            <a:r>
              <a:rPr lang="en-US" dirty="0"/>
              <a:t>	</a:t>
            </a:r>
            <a:r>
              <a:rPr lang="en-US" dirty="0" smtClean="0"/>
              <a:t>Pottawatomie</a:t>
            </a:r>
          </a:p>
          <a:p>
            <a:r>
              <a:rPr lang="en-US" dirty="0"/>
              <a:t>	</a:t>
            </a:r>
            <a:r>
              <a:rPr lang="en-US" dirty="0" smtClean="0"/>
              <a:t>Shawnee</a:t>
            </a:r>
          </a:p>
          <a:p>
            <a:r>
              <a:rPr lang="en-US" dirty="0"/>
              <a:t>	</a:t>
            </a:r>
            <a:r>
              <a:rPr lang="en-US" dirty="0" smtClean="0"/>
              <a:t>Wabaunsee</a:t>
            </a:r>
          </a:p>
          <a:p>
            <a:r>
              <a:rPr lang="en-US" dirty="0"/>
              <a:t>	</a:t>
            </a:r>
            <a:r>
              <a:rPr lang="en-US" dirty="0" smtClean="0"/>
              <a:t>Osage</a:t>
            </a:r>
          </a:p>
          <a:p>
            <a:r>
              <a:rPr lang="en-US" dirty="0"/>
              <a:t>	</a:t>
            </a:r>
            <a:r>
              <a:rPr lang="en-US" dirty="0" smtClean="0"/>
              <a:t>Douglas</a:t>
            </a:r>
          </a:p>
          <a:p>
            <a:r>
              <a:rPr lang="en-US" dirty="0"/>
              <a:t>	</a:t>
            </a:r>
            <a:r>
              <a:rPr lang="en-US" dirty="0" smtClean="0"/>
              <a:t>Jefferson</a:t>
            </a:r>
          </a:p>
          <a:p>
            <a:r>
              <a:rPr lang="en-US" dirty="0"/>
              <a:t>	</a:t>
            </a:r>
            <a:r>
              <a:rPr lang="en-US" dirty="0" smtClean="0"/>
              <a:t>Reno</a:t>
            </a:r>
          </a:p>
          <a:p>
            <a:r>
              <a:rPr lang="en-US" dirty="0"/>
              <a:t>	</a:t>
            </a:r>
            <a:r>
              <a:rPr lang="en-US" dirty="0" smtClean="0"/>
              <a:t>Harvey</a:t>
            </a:r>
          </a:p>
          <a:p>
            <a:r>
              <a:rPr lang="en-US" dirty="0"/>
              <a:t>	</a:t>
            </a:r>
            <a:r>
              <a:rPr lang="en-US" dirty="0" smtClean="0"/>
              <a:t>Butler</a:t>
            </a:r>
          </a:p>
          <a:p>
            <a:r>
              <a:rPr lang="en-US" dirty="0"/>
              <a:t>	</a:t>
            </a:r>
            <a:r>
              <a:rPr lang="en-US" dirty="0" smtClean="0"/>
              <a:t>Sedgwick</a:t>
            </a:r>
          </a:p>
          <a:p>
            <a:r>
              <a:rPr lang="en-US" dirty="0"/>
              <a:t>	</a:t>
            </a:r>
            <a:r>
              <a:rPr lang="en-US" dirty="0" smtClean="0"/>
              <a:t>Kingman</a:t>
            </a:r>
          </a:p>
          <a:p>
            <a:r>
              <a:rPr lang="en-US" dirty="0"/>
              <a:t>	</a:t>
            </a:r>
            <a:r>
              <a:rPr lang="en-US" dirty="0" smtClean="0"/>
              <a:t>Sumner</a:t>
            </a:r>
          </a:p>
          <a:p>
            <a:r>
              <a:rPr lang="en-US" dirty="0"/>
              <a:t>	</a:t>
            </a:r>
            <a:r>
              <a:rPr lang="en-US" dirty="0" smtClean="0"/>
              <a:t>Cowley</a:t>
            </a:r>
          </a:p>
          <a:p>
            <a:endParaRPr lang="en-US" dirty="0"/>
          </a:p>
          <a:p>
            <a:r>
              <a:rPr lang="en-US" dirty="0" smtClean="0"/>
              <a:t>Territory may be expanded outside of these counties in 2021</a:t>
            </a:r>
          </a:p>
          <a:p>
            <a:r>
              <a:rPr lang="en-US" dirty="0"/>
              <a:t>	</a:t>
            </a:r>
          </a:p>
        </p:txBody>
      </p:sp>
      <p:sp>
        <p:nvSpPr>
          <p:cNvPr id="4" name="Slide Number Placeholder 3"/>
          <p:cNvSpPr>
            <a:spLocks noGrp="1"/>
          </p:cNvSpPr>
          <p:nvPr>
            <p:ph type="sldNum" sz="quarter" idx="10"/>
          </p:nvPr>
        </p:nvSpPr>
        <p:spPr/>
        <p:txBody>
          <a:bodyPr/>
          <a:lstStyle/>
          <a:p>
            <a:fld id="{011149F1-C589-43FB-87DE-EE01F8EE880D}" type="slidenum">
              <a:rPr lang="en-US" smtClean="0"/>
              <a:t>3</a:t>
            </a:fld>
            <a:endParaRPr lang="en-US"/>
          </a:p>
        </p:txBody>
      </p:sp>
    </p:spTree>
    <p:extLst>
      <p:ext uri="{BB962C8B-B14F-4D97-AF65-F5344CB8AC3E}">
        <p14:creationId xmlns:p14="http://schemas.microsoft.com/office/powerpoint/2010/main" val="3621612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card is an example of a Standard Plan member identification card</a:t>
            </a:r>
          </a:p>
          <a:p>
            <a:endParaRPr lang="en-US" dirty="0"/>
          </a:p>
        </p:txBody>
      </p:sp>
      <p:sp>
        <p:nvSpPr>
          <p:cNvPr id="4" name="Slide Number Placeholder 3"/>
          <p:cNvSpPr>
            <a:spLocks noGrp="1"/>
          </p:cNvSpPr>
          <p:nvPr>
            <p:ph type="sldNum" sz="quarter" idx="10"/>
          </p:nvPr>
        </p:nvSpPr>
        <p:spPr/>
        <p:txBody>
          <a:bodyPr/>
          <a:lstStyle/>
          <a:p>
            <a:fld id="{011149F1-C589-43FB-87DE-EE01F8EE880D}" type="slidenum">
              <a:rPr lang="en-US" smtClean="0"/>
              <a:t>4</a:t>
            </a:fld>
            <a:endParaRPr lang="en-US"/>
          </a:p>
        </p:txBody>
      </p:sp>
    </p:spTree>
    <p:extLst>
      <p:ext uri="{BB962C8B-B14F-4D97-AF65-F5344CB8AC3E}">
        <p14:creationId xmlns:p14="http://schemas.microsoft.com/office/powerpoint/2010/main" val="1215608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example of a Comprehensive Plan member identification card, indicated in the lower left corner of the card.  This is an optional plan available for purchase by members.</a:t>
            </a:r>
            <a:endParaRPr lang="en-US" dirty="0"/>
          </a:p>
        </p:txBody>
      </p:sp>
      <p:sp>
        <p:nvSpPr>
          <p:cNvPr id="4" name="Slide Number Placeholder 3"/>
          <p:cNvSpPr>
            <a:spLocks noGrp="1"/>
          </p:cNvSpPr>
          <p:nvPr>
            <p:ph type="sldNum" sz="quarter" idx="10"/>
          </p:nvPr>
        </p:nvSpPr>
        <p:spPr/>
        <p:txBody>
          <a:bodyPr/>
          <a:lstStyle/>
          <a:p>
            <a:fld id="{011149F1-C589-43FB-87DE-EE01F8EE880D}" type="slidenum">
              <a:rPr lang="en-US" smtClean="0"/>
              <a:t>5</a:t>
            </a:fld>
            <a:endParaRPr lang="en-US"/>
          </a:p>
        </p:txBody>
      </p:sp>
    </p:spTree>
    <p:extLst>
      <p:ext uri="{BB962C8B-B14F-4D97-AF65-F5344CB8AC3E}">
        <p14:creationId xmlns:p14="http://schemas.microsoft.com/office/powerpoint/2010/main" val="4122185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Accessing MA eligibility and claims status is available via Availity through Payer Spaces.  </a:t>
            </a:r>
            <a:endParaRPr lang="en-US" dirty="0"/>
          </a:p>
        </p:txBody>
      </p:sp>
      <p:sp>
        <p:nvSpPr>
          <p:cNvPr id="4" name="Slide Number Placeholder 3"/>
          <p:cNvSpPr>
            <a:spLocks noGrp="1"/>
          </p:cNvSpPr>
          <p:nvPr>
            <p:ph type="sldNum" sz="quarter" idx="10"/>
          </p:nvPr>
        </p:nvSpPr>
        <p:spPr/>
        <p:txBody>
          <a:bodyPr/>
          <a:lstStyle/>
          <a:p>
            <a:fld id="{011149F1-C589-43FB-87DE-EE01F8EE880D}" type="slidenum">
              <a:rPr lang="en-US" smtClean="0"/>
              <a:t>6</a:t>
            </a:fld>
            <a:endParaRPr lang="en-US"/>
          </a:p>
        </p:txBody>
      </p:sp>
    </p:spTree>
    <p:extLst>
      <p:ext uri="{BB962C8B-B14F-4D97-AF65-F5344CB8AC3E}">
        <p14:creationId xmlns:p14="http://schemas.microsoft.com/office/powerpoint/2010/main" val="3908773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Available from this screen is Eligibility &amp; Benefits, Claims &amp; Remittance, Authorizations, and Forms &amp; Resources (Provider Manual)</a:t>
            </a:r>
          </a:p>
          <a:p>
            <a:endParaRPr lang="en-US" dirty="0"/>
          </a:p>
          <a:p>
            <a:endParaRPr lang="en-US" dirty="0"/>
          </a:p>
        </p:txBody>
      </p:sp>
      <p:sp>
        <p:nvSpPr>
          <p:cNvPr id="4" name="Slide Number Placeholder 3"/>
          <p:cNvSpPr>
            <a:spLocks noGrp="1"/>
          </p:cNvSpPr>
          <p:nvPr>
            <p:ph type="sldNum" sz="quarter" idx="10"/>
          </p:nvPr>
        </p:nvSpPr>
        <p:spPr/>
        <p:txBody>
          <a:bodyPr/>
          <a:lstStyle/>
          <a:p>
            <a:fld id="{011149F1-C589-43FB-87DE-EE01F8EE880D}" type="slidenum">
              <a:rPr lang="en-US" smtClean="0"/>
              <a:t>7</a:t>
            </a:fld>
            <a:endParaRPr lang="en-US"/>
          </a:p>
        </p:txBody>
      </p:sp>
    </p:spTree>
    <p:extLst>
      <p:ext uri="{BB962C8B-B14F-4D97-AF65-F5344CB8AC3E}">
        <p14:creationId xmlns:p14="http://schemas.microsoft.com/office/powerpoint/2010/main" val="1357236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search</a:t>
            </a:r>
            <a:r>
              <a:rPr lang="en-US" baseline="0" dirty="0" smtClean="0"/>
              <a:t> for eligibility with the following:</a:t>
            </a:r>
          </a:p>
          <a:p>
            <a:r>
              <a:rPr lang="en-US" baseline="0" dirty="0" smtClean="0"/>
              <a:t>First Name, Last Name and Date of Birth</a:t>
            </a:r>
          </a:p>
          <a:p>
            <a:r>
              <a:rPr lang="en-US" baseline="0" dirty="0" smtClean="0"/>
              <a:t>Or</a:t>
            </a:r>
          </a:p>
          <a:p>
            <a:r>
              <a:rPr lang="en-US" baseline="0" dirty="0" smtClean="0"/>
              <a:t>The Member ID# listed on the Member's ID Card.  Please note, you will search by member id# by dropping the alpha numeric prefix of "M3A" and adding "00" on the end.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7F5382E-C784-4621-B9F8-82ABC25D10C2}" type="slidenum">
              <a:rPr lang="en-US" smtClean="0"/>
              <a:t>8</a:t>
            </a:fld>
            <a:endParaRPr lang="en-US"/>
          </a:p>
        </p:txBody>
      </p:sp>
    </p:spTree>
    <p:extLst>
      <p:ext uri="{BB962C8B-B14F-4D97-AF65-F5344CB8AC3E}">
        <p14:creationId xmlns:p14="http://schemas.microsoft.com/office/powerpoint/2010/main" val="3950442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you can search</a:t>
            </a:r>
            <a:r>
              <a:rPr lang="en-US" baseline="0" dirty="0" smtClean="0"/>
              <a:t> for claim status by entering the members ID# (drop the M3A prefix and add "00" to the end) and date of service. </a:t>
            </a:r>
          </a:p>
          <a:p>
            <a:r>
              <a:rPr lang="en-US" baseline="0" dirty="0" smtClean="0"/>
              <a:t>You can also search by the claim numbers.  You can add multiple claim numbers but each claim number must be on it's own line.</a:t>
            </a:r>
          </a:p>
          <a:p>
            <a:endParaRPr lang="en-US" baseline="0" dirty="0" smtClean="0"/>
          </a:p>
          <a:p>
            <a:r>
              <a:rPr lang="en-US" baseline="0" dirty="0" smtClean="0"/>
              <a:t>RA's can be accessed using the date ranges or check number. </a:t>
            </a:r>
          </a:p>
        </p:txBody>
      </p:sp>
      <p:sp>
        <p:nvSpPr>
          <p:cNvPr id="4" name="Slide Number Placeholder 3"/>
          <p:cNvSpPr>
            <a:spLocks noGrp="1"/>
          </p:cNvSpPr>
          <p:nvPr>
            <p:ph type="sldNum" sz="quarter" idx="10"/>
          </p:nvPr>
        </p:nvSpPr>
        <p:spPr/>
        <p:txBody>
          <a:bodyPr/>
          <a:lstStyle/>
          <a:p>
            <a:fld id="{47F5382E-C784-4621-B9F8-82ABC25D10C2}" type="slidenum">
              <a:rPr lang="en-US" smtClean="0"/>
              <a:t>9</a:t>
            </a:fld>
            <a:endParaRPr lang="en-US"/>
          </a:p>
        </p:txBody>
      </p:sp>
    </p:spTree>
    <p:extLst>
      <p:ext uri="{BB962C8B-B14F-4D97-AF65-F5344CB8AC3E}">
        <p14:creationId xmlns:p14="http://schemas.microsoft.com/office/powerpoint/2010/main" val="15928927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TextBox 7"/>
          <p:cNvSpPr txBox="1"/>
          <p:nvPr/>
        </p:nvSpPr>
        <p:spPr>
          <a:xfrm>
            <a:off x="7425275" y="5928679"/>
            <a:ext cx="1294804" cy="31803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584200" rtl="0" fontAlgn="auto" latinLnBrk="1" hangingPunct="0">
              <a:lnSpc>
                <a:spcPct val="100000"/>
              </a:lnSpc>
              <a:spcBef>
                <a:spcPts val="0"/>
              </a:spcBef>
              <a:spcAft>
                <a:spcPts val="0"/>
              </a:spcAft>
              <a:buClrTx/>
              <a:buSzTx/>
              <a:buFontTx/>
              <a:buNone/>
              <a:tabLst/>
            </a:pPr>
            <a:r>
              <a:rPr lang="en-US" sz="1400" dirty="0" err="1">
                <a:solidFill>
                  <a:srgbClr val="005EB8"/>
                </a:solidFill>
              </a:rPr>
              <a:t>b</a:t>
            </a:r>
            <a:r>
              <a:rPr kumimoji="0" lang="en-US" sz="1400" b="0" i="0" u="none" strike="noStrike" cap="none" spc="0" normalizeH="0" baseline="0" dirty="0" err="1" smtClean="0">
                <a:ln>
                  <a:noFill/>
                </a:ln>
                <a:solidFill>
                  <a:srgbClr val="005EB8"/>
                </a:solidFill>
                <a:effectLst/>
                <a:uFillTx/>
                <a:sym typeface="Helvetica Light"/>
              </a:rPr>
              <a:t>cbsks.com</a:t>
            </a:r>
            <a:endParaRPr kumimoji="0" lang="en-US" sz="1400" b="0" i="0" u="none" strike="noStrike" cap="none" spc="0" normalizeH="0" baseline="0" dirty="0">
              <a:ln>
                <a:noFill/>
              </a:ln>
              <a:solidFill>
                <a:srgbClr val="005EB8"/>
              </a:solidFill>
              <a:effectLst/>
              <a:uFillTx/>
              <a:sym typeface="Helvetica Light"/>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6579" y="5487476"/>
            <a:ext cx="2063500" cy="349095"/>
          </a:xfrm>
          <a:prstGeom prst="rect">
            <a:avLst/>
          </a:prstGeom>
        </p:spPr>
      </p:pic>
      <p:sp>
        <p:nvSpPr>
          <p:cNvPr id="3" name="Picture Placeholder 2"/>
          <p:cNvSpPr>
            <a:spLocks noGrp="1"/>
          </p:cNvSpPr>
          <p:nvPr>
            <p:ph type="pic" sz="quarter" idx="11" hasCustomPrompt="1"/>
          </p:nvPr>
        </p:nvSpPr>
        <p:spPr>
          <a:xfrm>
            <a:off x="0" y="487864"/>
            <a:ext cx="9144000" cy="4572011"/>
          </a:xfrm>
          <a:solidFill>
            <a:schemeClr val="bg1">
              <a:lumMod val="85000"/>
            </a:schemeClr>
          </a:solidFill>
        </p:spPr>
        <p:txBody>
          <a:bodyPr anchor="t">
            <a:normAutofit/>
          </a:bodyPr>
          <a:lstStyle>
            <a:lvl1pPr marL="0" indent="0" algn="ctr">
              <a:buNone/>
              <a:defRPr sz="2800">
                <a:solidFill>
                  <a:schemeClr val="bg1">
                    <a:lumMod val="75000"/>
                  </a:schemeClr>
                </a:solidFill>
              </a:defRPr>
            </a:lvl1pPr>
          </a:lstStyle>
          <a:p>
            <a:r>
              <a:rPr lang="en-US" dirty="0" smtClean="0"/>
              <a:t>Click icon to insert background photo</a:t>
            </a:r>
            <a:endParaRPr lang="en-US" dirty="0"/>
          </a:p>
        </p:txBody>
      </p:sp>
      <p:sp>
        <p:nvSpPr>
          <p:cNvPr id="14" name="Date Placeholder 3"/>
          <p:cNvSpPr>
            <a:spLocks noGrp="1"/>
          </p:cNvSpPr>
          <p:nvPr>
            <p:ph type="dt" sz="half" idx="10"/>
          </p:nvPr>
        </p:nvSpPr>
        <p:spPr>
          <a:xfrm>
            <a:off x="457200" y="6452191"/>
            <a:ext cx="999067" cy="167680"/>
          </a:xfrm>
          <a:prstGeom prst="rect">
            <a:avLst/>
          </a:prstGeom>
        </p:spPr>
        <p:txBody>
          <a:bodyPr/>
          <a:lstStyle>
            <a:lvl1pPr>
              <a:defRPr sz="600"/>
            </a:lvl1pPr>
          </a:lstStyle>
          <a:p>
            <a:fld id="{4A9E7B99-7C3F-4BC3-B7B8-7E1F8C620B24}" type="datetime1">
              <a:rPr lang="en-US" smtClean="0"/>
              <a:pPr/>
              <a:t>01/17/2020</a:t>
            </a:fld>
            <a:endParaRPr lang="en-US" dirty="0"/>
          </a:p>
        </p:txBody>
      </p:sp>
      <p:sp>
        <p:nvSpPr>
          <p:cNvPr id="17" name="Text Placeholder 16"/>
          <p:cNvSpPr>
            <a:spLocks noGrp="1"/>
          </p:cNvSpPr>
          <p:nvPr>
            <p:ph type="body" sz="quarter" idx="13" hasCustomPrompt="1"/>
          </p:nvPr>
        </p:nvSpPr>
        <p:spPr>
          <a:xfrm>
            <a:off x="4580536" y="3383548"/>
            <a:ext cx="3167062" cy="553998"/>
          </a:xfrm>
          <a:solidFill>
            <a:schemeClr val="bg2"/>
          </a:solidFill>
          <a:ln>
            <a:noFill/>
          </a:ln>
        </p:spPr>
        <p:txBody>
          <a:bodyPr lIns="182880" tIns="182880" bIns="137160">
            <a:spAutoFit/>
          </a:bodyPr>
          <a:lstStyle>
            <a:lvl1pPr marL="0" indent="0">
              <a:lnSpc>
                <a:spcPct val="70000"/>
              </a:lnSpc>
              <a:buNone/>
              <a:defRPr sz="2000">
                <a:solidFill>
                  <a:srgbClr val="FFFFFF"/>
                </a:solidFill>
              </a:defRPr>
            </a:lvl1pPr>
          </a:lstStyle>
          <a:p>
            <a:pPr lvl="0"/>
            <a:r>
              <a:rPr lang="en-US" dirty="0" smtClean="0"/>
              <a:t>Insert Sub Title</a:t>
            </a:r>
          </a:p>
        </p:txBody>
      </p:sp>
      <p:sp>
        <p:nvSpPr>
          <p:cNvPr id="5" name="Text Placeholder 4"/>
          <p:cNvSpPr>
            <a:spLocks noGrp="1"/>
          </p:cNvSpPr>
          <p:nvPr>
            <p:ph type="body" sz="quarter" idx="12" hasCustomPrompt="1"/>
          </p:nvPr>
        </p:nvSpPr>
        <p:spPr>
          <a:xfrm>
            <a:off x="4444472" y="2644884"/>
            <a:ext cx="4716196" cy="738664"/>
          </a:xfrm>
          <a:solidFill>
            <a:schemeClr val="tx2"/>
          </a:solidFill>
          <a:ln>
            <a:noFill/>
          </a:ln>
          <a:effectLst/>
        </p:spPr>
        <p:txBody>
          <a:bodyPr wrap="square" lIns="274320" tIns="228600" bIns="182880" anchor="b">
            <a:spAutoFit/>
          </a:bodyPr>
          <a:lstStyle>
            <a:lvl1pPr marL="0" indent="0">
              <a:lnSpc>
                <a:spcPct val="70000"/>
              </a:lnSpc>
              <a:buNone/>
              <a:defRPr sz="2800" baseline="0">
                <a:solidFill>
                  <a:schemeClr val="bg1"/>
                </a:solidFill>
              </a:defRPr>
            </a:lvl1pPr>
          </a:lstStyle>
          <a:p>
            <a:pPr lvl="0"/>
            <a:r>
              <a:rPr lang="en-US" dirty="0" smtClean="0"/>
              <a:t>Insert Title Here</a:t>
            </a:r>
          </a:p>
        </p:txBody>
      </p:sp>
      <p:sp>
        <p:nvSpPr>
          <p:cNvPr id="26" name="Rectangle 25"/>
          <p:cNvSpPr/>
          <p:nvPr/>
        </p:nvSpPr>
        <p:spPr>
          <a:xfrm>
            <a:off x="3352800" y="6335200"/>
            <a:ext cx="2396067" cy="1846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0" y="6620932"/>
            <a:ext cx="9144000" cy="23706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sp>
        <p:nvSpPr>
          <p:cNvPr id="13" name="Rectangle 12"/>
          <p:cNvSpPr/>
          <p:nvPr/>
        </p:nvSpPr>
        <p:spPr>
          <a:xfrm>
            <a:off x="0" y="0"/>
            <a:ext cx="9144000" cy="4826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spTree>
    <p:extLst>
      <p:ext uri="{BB962C8B-B14F-4D97-AF65-F5344CB8AC3E}">
        <p14:creationId xmlns:p14="http://schemas.microsoft.com/office/powerpoint/2010/main" val="701318316"/>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87362"/>
            <a:ext cx="8229600" cy="93027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8950756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bject Left, Text Right">
    <p:spTree>
      <p:nvGrpSpPr>
        <p:cNvPr id="1" name=""/>
        <p:cNvGrpSpPr/>
        <p:nvPr/>
      </p:nvGrpSpPr>
      <p:grpSpPr>
        <a:xfrm>
          <a:off x="0" y="0"/>
          <a:ext cx="0" cy="0"/>
          <a:chOff x="0" y="0"/>
          <a:chExt cx="0" cy="0"/>
        </a:xfrm>
      </p:grpSpPr>
      <p:sp>
        <p:nvSpPr>
          <p:cNvPr id="2" name="Title 1"/>
          <p:cNvSpPr>
            <a:spLocks noGrp="1"/>
          </p:cNvSpPr>
          <p:nvPr>
            <p:ph type="title"/>
          </p:nvPr>
        </p:nvSpPr>
        <p:spPr>
          <a:xfrm>
            <a:off x="457200" y="487362"/>
            <a:ext cx="8229600" cy="930275"/>
          </a:xfrm>
        </p:spPr>
        <p:txBody>
          <a:bodyPr/>
          <a:lstStyle>
            <a:lvl1pPr>
              <a:defRPr>
                <a:solidFill>
                  <a:srgbClr val="41B6E6"/>
                </a:solidFill>
              </a:defRPr>
            </a:lvl1pPr>
          </a:lstStyle>
          <a:p>
            <a:r>
              <a:rPr lang="en-US" smtClean="0"/>
              <a:t>Click to edit Master title style</a:t>
            </a:r>
            <a:endParaRPr lang="en-US" dirty="0"/>
          </a:p>
        </p:txBody>
      </p:sp>
      <p:sp>
        <p:nvSpPr>
          <p:cNvPr id="8" name="Content Placeholder 2"/>
          <p:cNvSpPr>
            <a:spLocks noGrp="1"/>
          </p:cNvSpPr>
          <p:nvPr>
            <p:ph sz="half" idx="1" hasCustomPrompt="1"/>
          </p:nvPr>
        </p:nvSpPr>
        <p:spPr>
          <a:xfrm>
            <a:off x="457200" y="1600200"/>
            <a:ext cx="4038600" cy="4525963"/>
          </a:xfrm>
        </p:spPr>
        <p:txBody>
          <a:bodyPr/>
          <a:lstStyle>
            <a:lvl1pPr marL="0" indent="0">
              <a:buNone/>
              <a:defRPr sz="28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insert object</a:t>
            </a:r>
            <a:endParaRPr lang="en-US" dirty="0"/>
          </a:p>
        </p:txBody>
      </p:sp>
      <p:sp>
        <p:nvSpPr>
          <p:cNvPr id="12" name="Text Placeholder 2"/>
          <p:cNvSpPr>
            <a:spLocks noGrp="1"/>
          </p:cNvSpPr>
          <p:nvPr>
            <p:ph idx="10"/>
          </p:nvPr>
        </p:nvSpPr>
        <p:spPr>
          <a:xfrm>
            <a:off x="4630414" y="1600200"/>
            <a:ext cx="4056385"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4578173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Left, Object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hasCustomPrompt="1"/>
          </p:nvPr>
        </p:nvSpPr>
        <p:spPr>
          <a:xfrm>
            <a:off x="4648200" y="1700469"/>
            <a:ext cx="4038600" cy="4525963"/>
          </a:xfrm>
        </p:spPr>
        <p:txBody>
          <a:bodyPr/>
          <a:lstStyle>
            <a:lvl1pPr marL="0" indent="0">
              <a:buNone/>
              <a:defRPr sz="28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insert object</a:t>
            </a:r>
            <a:endParaRPr lang="en-US" dirty="0"/>
          </a:p>
        </p:txBody>
      </p:sp>
      <p:sp>
        <p:nvSpPr>
          <p:cNvPr id="7" name="Text Placeholder 2"/>
          <p:cNvSpPr>
            <a:spLocks noGrp="1"/>
          </p:cNvSpPr>
          <p:nvPr>
            <p:ph idx="10"/>
          </p:nvPr>
        </p:nvSpPr>
        <p:spPr>
          <a:xfrm>
            <a:off x="457200" y="1700468"/>
            <a:ext cx="4066195"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5841819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87362"/>
            <a:ext cx="8229600" cy="930275"/>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407559859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ue Bar Title Only">
    <p:spTree>
      <p:nvGrpSpPr>
        <p:cNvPr id="1" name=""/>
        <p:cNvGrpSpPr/>
        <p:nvPr/>
      </p:nvGrpSpPr>
      <p:grpSpPr>
        <a:xfrm>
          <a:off x="0" y="0"/>
          <a:ext cx="0" cy="0"/>
          <a:chOff x="0" y="0"/>
          <a:chExt cx="0" cy="0"/>
        </a:xfrm>
      </p:grpSpPr>
      <p:sp>
        <p:nvSpPr>
          <p:cNvPr id="3" name="Rectangle 2"/>
          <p:cNvSpPr/>
          <p:nvPr/>
        </p:nvSpPr>
        <p:spPr>
          <a:xfrm>
            <a:off x="0" y="0"/>
            <a:ext cx="9144000" cy="141763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sp>
        <p:nvSpPr>
          <p:cNvPr id="2" name="Title 1"/>
          <p:cNvSpPr>
            <a:spLocks noGrp="1"/>
          </p:cNvSpPr>
          <p:nvPr>
            <p:ph type="title"/>
          </p:nvPr>
        </p:nvSpPr>
        <p:spPr>
          <a:xfrm>
            <a:off x="457200" y="256993"/>
            <a:ext cx="8229600" cy="935038"/>
          </a:xfrm>
        </p:spPr>
        <p:txBody>
          <a:bodyPr/>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12496336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967321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87362"/>
            <a:ext cx="3008313" cy="947737"/>
          </a:xfrm>
        </p:spPr>
        <p:txBody>
          <a:bodyPr anchor="b">
            <a:noAutofit/>
          </a:bodyPr>
          <a:lstStyle>
            <a:lvl1pPr algn="l">
              <a:defRPr sz="30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457200" y="1545818"/>
            <a:ext cx="3008313" cy="458034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Content Placeholder 3"/>
          <p:cNvSpPr>
            <a:spLocks noGrp="1"/>
          </p:cNvSpPr>
          <p:nvPr>
            <p:ph sz="half" idx="10" hasCustomPrompt="1"/>
          </p:nvPr>
        </p:nvSpPr>
        <p:spPr>
          <a:xfrm>
            <a:off x="3578701" y="487362"/>
            <a:ext cx="5144393" cy="5638801"/>
          </a:xfrm>
        </p:spPr>
        <p:txBody>
          <a:bodyPr/>
          <a:lstStyle>
            <a:lvl1pPr marL="0" indent="0">
              <a:buNone/>
              <a:defRPr sz="28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insert object</a:t>
            </a:r>
            <a:endParaRPr lang="en-US" dirty="0"/>
          </a:p>
        </p:txBody>
      </p:sp>
    </p:spTree>
    <p:extLst>
      <p:ext uri="{BB962C8B-B14F-4D97-AF65-F5344CB8AC3E}">
        <p14:creationId xmlns:p14="http://schemas.microsoft.com/office/powerpoint/2010/main" val="278171815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633480"/>
            <a:ext cx="5486400" cy="566738"/>
          </a:xfrm>
        </p:spPr>
        <p:txBody>
          <a:bodyPr anchor="b">
            <a:noAutofit/>
          </a:bodyPr>
          <a:lstStyle>
            <a:lvl1pPr algn="l">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44565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200217"/>
            <a:ext cx="5486400" cy="1225371"/>
          </a:xfrm>
        </p:spPr>
        <p:txBody>
          <a:bodyPr>
            <a:normAutofit/>
          </a:bodyPr>
          <a:lstStyle>
            <a:lvl1pPr marL="0" indent="0">
              <a:buNone/>
              <a:defRPr sz="1600">
                <a:solidFill>
                  <a:srgbClr val="66666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183064893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icture with Caption Blue Bkg">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sp>
        <p:nvSpPr>
          <p:cNvPr id="3" name="Title 1"/>
          <p:cNvSpPr>
            <a:spLocks noGrp="1"/>
          </p:cNvSpPr>
          <p:nvPr>
            <p:ph type="title"/>
          </p:nvPr>
        </p:nvSpPr>
        <p:spPr>
          <a:xfrm>
            <a:off x="1792288" y="4633480"/>
            <a:ext cx="5486400" cy="566738"/>
          </a:xfrm>
          <a:solidFill>
            <a:schemeClr val="bg1"/>
          </a:solidFill>
        </p:spPr>
        <p:txBody>
          <a:bodyPr anchor="b">
            <a:noAutofit/>
          </a:bodyPr>
          <a:lstStyle>
            <a:lvl1pPr algn="l">
              <a:defRPr sz="3200" b="0"/>
            </a:lvl1pPr>
          </a:lstStyle>
          <a:p>
            <a:r>
              <a:rPr lang="en-US" smtClean="0"/>
              <a:t>Click to edit Master title style</a:t>
            </a:r>
            <a:endParaRPr lang="en-US" dirty="0"/>
          </a:p>
        </p:txBody>
      </p:sp>
      <p:sp>
        <p:nvSpPr>
          <p:cNvPr id="4" name="Picture Placeholder 2"/>
          <p:cNvSpPr>
            <a:spLocks noGrp="1"/>
          </p:cNvSpPr>
          <p:nvPr>
            <p:ph type="pic" idx="1"/>
          </p:nvPr>
        </p:nvSpPr>
        <p:spPr>
          <a:xfrm>
            <a:off x="1792288" y="44565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Text Placeholder 3"/>
          <p:cNvSpPr>
            <a:spLocks noGrp="1"/>
          </p:cNvSpPr>
          <p:nvPr>
            <p:ph type="body" sz="half" idx="2"/>
          </p:nvPr>
        </p:nvSpPr>
        <p:spPr>
          <a:xfrm>
            <a:off x="1792288" y="5200217"/>
            <a:ext cx="5486400" cy="1225371"/>
          </a:xfrm>
          <a:solidFill>
            <a:srgbClr val="FFFFFF"/>
          </a:solidFill>
        </p:spPr>
        <p:txBody>
          <a:bodyPr>
            <a:normAutofit/>
          </a:bodyPr>
          <a:lstStyle>
            <a:lvl1pPr marL="0" indent="0">
              <a:buNone/>
              <a:defRPr sz="1600">
                <a:solidFill>
                  <a:srgbClr val="66666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238518008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9" name="Text Placeholder 12"/>
          <p:cNvSpPr>
            <a:spLocks noGrp="1"/>
          </p:cNvSpPr>
          <p:nvPr>
            <p:ph idx="1"/>
          </p:nvPr>
        </p:nvSpPr>
        <p:spPr bwMode="auto">
          <a:xfrm>
            <a:off x="592667" y="1905000"/>
            <a:ext cx="8173508" cy="4038600"/>
          </a:xfrm>
          <a:prstGeom prst="rect">
            <a:avLst/>
          </a:prstGeom>
          <a:noFill/>
          <a:ln>
            <a:noFill/>
          </a:ln>
          <a:extLst/>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0" name="Title Placeholder 21"/>
          <p:cNvSpPr>
            <a:spLocks noGrp="1"/>
          </p:cNvSpPr>
          <p:nvPr>
            <p:ph type="title"/>
          </p:nvPr>
        </p:nvSpPr>
        <p:spPr bwMode="auto">
          <a:xfrm>
            <a:off x="812800" y="237067"/>
            <a:ext cx="7958667" cy="1253066"/>
          </a:xfrm>
          <a:prstGeom prst="rect">
            <a:avLst/>
          </a:prstGeom>
          <a:noFill/>
          <a:ln>
            <a:noFill/>
          </a:ln>
          <a:extLst/>
        </p:spPr>
        <p:txBody>
          <a:bodyPr>
            <a:noAutofit/>
          </a:bodyPr>
          <a:lstStyle/>
          <a:p>
            <a:pPr lvl="0"/>
            <a:r>
              <a:rPr lang="en-US" smtClean="0"/>
              <a:t>Click to edit Master title style</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ransition Layout with Photo Background">
    <p:bg>
      <p:bgPr>
        <a:solidFill>
          <a:schemeClr val="tx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5" hasCustomPrompt="1"/>
          </p:nvPr>
        </p:nvSpPr>
        <p:spPr>
          <a:xfrm>
            <a:off x="0" y="0"/>
            <a:ext cx="9144000" cy="6858000"/>
          </a:xfrm>
        </p:spPr>
        <p:txBody>
          <a:bodyPr>
            <a:normAutofit/>
          </a:bodyPr>
          <a:lstStyle>
            <a:lvl1pPr marL="0" indent="0">
              <a:buNone/>
              <a:defRPr sz="2000">
                <a:solidFill>
                  <a:schemeClr val="bg1">
                    <a:lumMod val="95000"/>
                  </a:schemeClr>
                </a:solidFill>
              </a:defRPr>
            </a:lvl1pPr>
          </a:lstStyle>
          <a:p>
            <a:r>
              <a:rPr lang="en-US" dirty="0" smtClean="0"/>
              <a:t>Click icon to insert background photo</a:t>
            </a:r>
            <a:endParaRPr lang="en-US" dirty="0"/>
          </a:p>
        </p:txBody>
      </p:sp>
      <p:sp>
        <p:nvSpPr>
          <p:cNvPr id="2" name="Title 1"/>
          <p:cNvSpPr>
            <a:spLocks noGrp="1"/>
          </p:cNvSpPr>
          <p:nvPr>
            <p:ph type="title" hasCustomPrompt="1"/>
          </p:nvPr>
        </p:nvSpPr>
        <p:spPr>
          <a:xfrm>
            <a:off x="0" y="3699928"/>
            <a:ext cx="9144000" cy="1591733"/>
          </a:xfrm>
          <a:gradFill flip="none" rotWithShape="1">
            <a:gsLst>
              <a:gs pos="67000">
                <a:schemeClr val="tx2">
                  <a:alpha val="70000"/>
                </a:schemeClr>
              </a:gs>
              <a:gs pos="100000">
                <a:schemeClr val="tx2">
                  <a:alpha val="0"/>
                </a:schemeClr>
              </a:gs>
            </a:gsLst>
            <a:lin ang="0" scaled="1"/>
            <a:tileRect/>
          </a:gradFill>
        </p:spPr>
        <p:txBody>
          <a:bodyPr lIns="457200">
            <a:normAutofit/>
          </a:bodyPr>
          <a:lstStyle>
            <a:lvl1pPr algn="l">
              <a:lnSpc>
                <a:spcPct val="90000"/>
              </a:lnSpc>
              <a:defRPr sz="4400">
                <a:solidFill>
                  <a:schemeClr val="bg1"/>
                </a:solidFill>
              </a:defRPr>
            </a:lvl1pPr>
          </a:lstStyle>
          <a:p>
            <a:r>
              <a:rPr lang="en-US" dirty="0" smtClean="0"/>
              <a:t>Transition layout with photo: </a:t>
            </a:r>
            <a:br>
              <a:rPr lang="en-US" dirty="0" smtClean="0"/>
            </a:br>
            <a:r>
              <a:rPr lang="en-US" dirty="0" smtClean="0"/>
              <a:t>Click to edit</a:t>
            </a:r>
            <a:endParaRPr lang="en-US" dirty="0"/>
          </a:p>
        </p:txBody>
      </p:sp>
    </p:spTree>
    <p:extLst>
      <p:ext uri="{BB962C8B-B14F-4D97-AF65-F5344CB8AC3E}">
        <p14:creationId xmlns:p14="http://schemas.microsoft.com/office/powerpoint/2010/main" val="1369340960"/>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ransition Layout No Photo">
    <p:bg>
      <p:bgPr>
        <a:solidFill>
          <a:schemeClr val="tx2"/>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2747369"/>
            <a:ext cx="9144000" cy="1591733"/>
          </a:xfrm>
          <a:gradFill flip="none" rotWithShape="1">
            <a:gsLst>
              <a:gs pos="64000">
                <a:schemeClr val="tx2">
                  <a:alpha val="80000"/>
                </a:schemeClr>
              </a:gs>
              <a:gs pos="100000">
                <a:schemeClr val="tx2">
                  <a:alpha val="0"/>
                </a:schemeClr>
              </a:gs>
            </a:gsLst>
            <a:lin ang="0" scaled="1"/>
            <a:tileRect/>
          </a:gradFill>
        </p:spPr>
        <p:txBody>
          <a:bodyPr lIns="457200">
            <a:normAutofit/>
          </a:bodyPr>
          <a:lstStyle>
            <a:lvl1pPr algn="l">
              <a:lnSpc>
                <a:spcPct val="90000"/>
              </a:lnSpc>
              <a:defRPr sz="4400">
                <a:solidFill>
                  <a:schemeClr val="bg1"/>
                </a:solidFill>
              </a:defRPr>
            </a:lvl1pPr>
          </a:lstStyle>
          <a:p>
            <a:r>
              <a:rPr lang="en-US" dirty="0" smtClean="0"/>
              <a:t>Transition layout no photo: </a:t>
            </a:r>
            <a:br>
              <a:rPr lang="en-US" dirty="0" smtClean="0"/>
            </a:br>
            <a:r>
              <a:rPr lang="en-US" dirty="0" smtClean="0"/>
              <a:t>Click to edit</a:t>
            </a:r>
            <a:endParaRPr lang="en-US" dirty="0"/>
          </a:p>
        </p:txBody>
      </p:sp>
    </p:spTree>
    <p:extLst>
      <p:ext uri="{BB962C8B-B14F-4D97-AF65-F5344CB8AC3E}">
        <p14:creationId xmlns:p14="http://schemas.microsoft.com/office/powerpoint/2010/main" val="3900178185"/>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losing Layout">
    <p:bg>
      <p:bgPr>
        <a:solidFill>
          <a:schemeClr val="tx2"/>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2" hasCustomPrompt="1"/>
          </p:nvPr>
        </p:nvSpPr>
        <p:spPr>
          <a:xfrm>
            <a:off x="4793583" y="2765757"/>
            <a:ext cx="3090864" cy="374487"/>
          </a:xfrm>
        </p:spPr>
        <p:txBody>
          <a:bodyPr anchor="ctr">
            <a:normAutofit/>
          </a:bodyPr>
          <a:lstStyle>
            <a:lvl1pPr marL="0" indent="0">
              <a:buNone/>
              <a:defRPr sz="1800" b="0">
                <a:solidFill>
                  <a:schemeClr val="bg1"/>
                </a:solidFill>
              </a:defRPr>
            </a:lvl1pPr>
          </a:lstStyle>
          <a:p>
            <a:pPr lvl="0"/>
            <a:r>
              <a:rPr lang="en-US" dirty="0" smtClean="0"/>
              <a:t>Click to edit full name</a:t>
            </a:r>
            <a:endParaRPr lang="en-US" dirty="0"/>
          </a:p>
        </p:txBody>
      </p:sp>
      <p:cxnSp>
        <p:nvCxnSpPr>
          <p:cNvPr id="10" name="Straight Connector 9"/>
          <p:cNvCxnSpPr/>
          <p:nvPr/>
        </p:nvCxnSpPr>
        <p:spPr>
          <a:xfrm>
            <a:off x="4555067" y="2565401"/>
            <a:ext cx="0" cy="1423071"/>
          </a:xfrm>
          <a:prstGeom prst="line">
            <a:avLst/>
          </a:prstGeom>
          <a:ln w="12700">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3" hasCustomPrompt="1"/>
          </p:nvPr>
        </p:nvSpPr>
        <p:spPr>
          <a:xfrm>
            <a:off x="4793584" y="3140244"/>
            <a:ext cx="3090863" cy="847555"/>
          </a:xfrm>
        </p:spPr>
        <p:txBody>
          <a:bodyPr>
            <a:normAutofit/>
          </a:bodyPr>
          <a:lstStyle>
            <a:lvl1pPr marL="0" indent="0">
              <a:buNone/>
              <a:defRPr sz="1400" baseline="0">
                <a:solidFill>
                  <a:srgbClr val="FFFFFF"/>
                </a:solidFill>
              </a:defRPr>
            </a:lvl1pPr>
          </a:lstStyle>
          <a:p>
            <a:pPr lvl="0"/>
            <a:r>
              <a:rPr lang="en-US" dirty="0" smtClean="0"/>
              <a:t>Job Title, Phone &amp; Email</a:t>
            </a:r>
            <a:endParaRPr lang="en-US" dirty="0"/>
          </a:p>
        </p:txBody>
      </p:sp>
      <p:sp>
        <p:nvSpPr>
          <p:cNvPr id="9" name="TextBox 8"/>
          <p:cNvSpPr txBox="1"/>
          <p:nvPr/>
        </p:nvSpPr>
        <p:spPr>
          <a:xfrm>
            <a:off x="1522699" y="3696278"/>
            <a:ext cx="2665390" cy="184666"/>
          </a:xfrm>
          <a:prstGeom prst="rect">
            <a:avLst/>
          </a:prstGeom>
          <a:noFill/>
        </p:spPr>
        <p:txBody>
          <a:bodyPr wrap="square" rtlCol="0">
            <a:spAutoFit/>
          </a:bodyPr>
          <a:lstStyle/>
          <a:p>
            <a:pPr algn="ctr"/>
            <a:r>
              <a:rPr lang="en-US" sz="600" dirty="0" smtClean="0">
                <a:solidFill>
                  <a:schemeClr val="bg1"/>
                </a:solidFill>
              </a:rPr>
              <a:t>An independent licensee of the Blue Cross Blue Shield Association</a:t>
            </a:r>
            <a:endParaRPr lang="en-US" sz="600"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668" y="2891596"/>
            <a:ext cx="3077072" cy="522308"/>
          </a:xfrm>
          <a:prstGeom prst="rect">
            <a:avLst/>
          </a:prstGeom>
        </p:spPr>
      </p:pic>
    </p:spTree>
    <p:extLst>
      <p:ext uri="{BB962C8B-B14F-4D97-AF65-F5344CB8AC3E}">
        <p14:creationId xmlns:p14="http://schemas.microsoft.com/office/powerpoint/2010/main" val="224027325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7200" y="482600"/>
            <a:ext cx="8229600" cy="9350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6" name="Text Placeholder 2"/>
          <p:cNvSpPr>
            <a:spLocks noGrp="1"/>
          </p:cNvSpPr>
          <p:nvPr>
            <p:ph idx="1"/>
          </p:nvPr>
        </p:nvSpPr>
        <p:spPr>
          <a:xfrm>
            <a:off x="457200" y="1600200"/>
            <a:ext cx="8229600" cy="4525963"/>
          </a:xfrm>
          <a:prstGeom prst="rect">
            <a:avLst/>
          </a:prstGeom>
        </p:spPr>
        <p:txBody>
          <a:bodyPr vert="horz" lIns="91440" tIns="45720" rIns="91440" bIns="45720" rtlCol="0">
            <a:normAutofit/>
          </a:bodyPr>
          <a:lstStyle>
            <a:lvl1pPr>
              <a:defRPr>
                <a:solidFill>
                  <a:srgbClr val="3D3935"/>
                </a:solidFill>
              </a:defRPr>
            </a:lvl1pPr>
            <a:lvl2pPr>
              <a:defRPr>
                <a:solidFill>
                  <a:srgbClr val="3D3935"/>
                </a:solidFill>
              </a:defRPr>
            </a:lvl2pPr>
            <a:lvl3pPr>
              <a:defRPr>
                <a:solidFill>
                  <a:srgbClr val="3D3935"/>
                </a:solidFill>
              </a:defRPr>
            </a:lvl3pPr>
            <a:lvl4pPr>
              <a:defRPr>
                <a:solidFill>
                  <a:srgbClr val="3D3935"/>
                </a:solidFill>
              </a:defRPr>
            </a:lvl4pPr>
            <a:lvl5pPr>
              <a:defRPr>
                <a:solidFill>
                  <a:srgbClr val="3D3935"/>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58801424"/>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ue Header and Footer">
    <p:spTree>
      <p:nvGrpSpPr>
        <p:cNvPr id="1" name=""/>
        <p:cNvGrpSpPr/>
        <p:nvPr/>
      </p:nvGrpSpPr>
      <p:grpSpPr>
        <a:xfrm>
          <a:off x="0" y="0"/>
          <a:ext cx="0" cy="0"/>
          <a:chOff x="0" y="0"/>
          <a:chExt cx="0" cy="0"/>
        </a:xfrm>
      </p:grpSpPr>
      <p:sp>
        <p:nvSpPr>
          <p:cNvPr id="7" name="Rectangle 6"/>
          <p:cNvSpPr/>
          <p:nvPr/>
        </p:nvSpPr>
        <p:spPr>
          <a:xfrm>
            <a:off x="0" y="0"/>
            <a:ext cx="9144000" cy="4826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sp>
        <p:nvSpPr>
          <p:cNvPr id="3" name="Text Placeholder 23"/>
          <p:cNvSpPr>
            <a:spLocks noGrp="1"/>
          </p:cNvSpPr>
          <p:nvPr>
            <p:ph type="body" sz="quarter" idx="14" hasCustomPrompt="1"/>
          </p:nvPr>
        </p:nvSpPr>
        <p:spPr>
          <a:xfrm>
            <a:off x="1456267" y="0"/>
            <a:ext cx="7094801" cy="487363"/>
          </a:xfrm>
        </p:spPr>
        <p:txBody>
          <a:bodyPr anchor="ctr">
            <a:normAutofit/>
          </a:bodyPr>
          <a:lstStyle>
            <a:lvl1pPr marL="0" marR="0" indent="0" algn="r" defTabSz="457200" rtl="0" eaLnBrk="1" fontAlgn="auto" latinLnBrk="0" hangingPunct="1">
              <a:lnSpc>
                <a:spcPct val="100000"/>
              </a:lnSpc>
              <a:spcBef>
                <a:spcPct val="20000"/>
              </a:spcBef>
              <a:spcAft>
                <a:spcPts val="0"/>
              </a:spcAft>
              <a:buClrTx/>
              <a:buSzTx/>
              <a:buFont typeface="Arial"/>
              <a:buNone/>
              <a:tabLst/>
              <a:defRPr sz="1200" baseline="0">
                <a:solidFill>
                  <a:srgbClr val="FFFFFF"/>
                </a:solidFill>
              </a:defRPr>
            </a:lvl1pPr>
          </a:lstStyle>
          <a:p>
            <a:pPr marL="0" marR="0" lvl="0" indent="0" algn="r" defTabSz="457200" rtl="0" eaLnBrk="1" fontAlgn="auto" latinLnBrk="0" hangingPunct="1">
              <a:lnSpc>
                <a:spcPct val="100000"/>
              </a:lnSpc>
              <a:spcBef>
                <a:spcPct val="20000"/>
              </a:spcBef>
              <a:spcAft>
                <a:spcPts val="0"/>
              </a:spcAft>
              <a:buClrTx/>
              <a:buSzTx/>
              <a:buFont typeface="Arial"/>
              <a:buNone/>
              <a:tabLst/>
              <a:defRPr/>
            </a:pPr>
            <a:r>
              <a:rPr lang="en-US" dirty="0" smtClean="0"/>
              <a:t>(OPTIONAL) Enter Presentation Subject</a:t>
            </a:r>
            <a:endParaRPr lang="en-US" dirty="0"/>
          </a:p>
        </p:txBody>
      </p:sp>
      <p:sp>
        <p:nvSpPr>
          <p:cNvPr id="6" name="Rectangle 5"/>
          <p:cNvSpPr/>
          <p:nvPr/>
        </p:nvSpPr>
        <p:spPr>
          <a:xfrm>
            <a:off x="0" y="6734752"/>
            <a:ext cx="9144000" cy="13995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pic>
        <p:nvPicPr>
          <p:cNvPr id="8" name="Picture 7" descr="logo.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57200" y="134237"/>
            <a:ext cx="457200" cy="241300"/>
          </a:xfrm>
          <a:prstGeom prst="rect">
            <a:avLst/>
          </a:prstGeom>
        </p:spPr>
      </p:pic>
    </p:spTree>
    <p:extLst>
      <p:ext uri="{BB962C8B-B14F-4D97-AF65-F5344CB8AC3E}">
        <p14:creationId xmlns:p14="http://schemas.microsoft.com/office/powerpoint/2010/main" val="3505531129"/>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ue Header">
    <p:spTree>
      <p:nvGrpSpPr>
        <p:cNvPr id="1" name=""/>
        <p:cNvGrpSpPr/>
        <p:nvPr/>
      </p:nvGrpSpPr>
      <p:grpSpPr>
        <a:xfrm>
          <a:off x="0" y="0"/>
          <a:ext cx="0" cy="0"/>
          <a:chOff x="0" y="0"/>
          <a:chExt cx="0" cy="0"/>
        </a:xfrm>
      </p:grpSpPr>
      <p:sp>
        <p:nvSpPr>
          <p:cNvPr id="6" name="Rectangle 5"/>
          <p:cNvSpPr/>
          <p:nvPr/>
        </p:nvSpPr>
        <p:spPr>
          <a:xfrm>
            <a:off x="0" y="0"/>
            <a:ext cx="9144000" cy="4826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sp>
        <p:nvSpPr>
          <p:cNvPr id="5" name="Text Placeholder 23"/>
          <p:cNvSpPr>
            <a:spLocks noGrp="1"/>
          </p:cNvSpPr>
          <p:nvPr>
            <p:ph type="body" sz="quarter" idx="14" hasCustomPrompt="1"/>
          </p:nvPr>
        </p:nvSpPr>
        <p:spPr>
          <a:xfrm>
            <a:off x="1456267" y="0"/>
            <a:ext cx="7094801" cy="487363"/>
          </a:xfrm>
        </p:spPr>
        <p:txBody>
          <a:bodyPr anchor="ctr">
            <a:normAutofit/>
          </a:bodyPr>
          <a:lstStyle>
            <a:lvl1pPr marL="0" marR="0" indent="0" algn="r" defTabSz="457200" rtl="0" eaLnBrk="1" fontAlgn="auto" latinLnBrk="0" hangingPunct="1">
              <a:lnSpc>
                <a:spcPct val="100000"/>
              </a:lnSpc>
              <a:spcBef>
                <a:spcPct val="20000"/>
              </a:spcBef>
              <a:spcAft>
                <a:spcPts val="0"/>
              </a:spcAft>
              <a:buClrTx/>
              <a:buSzTx/>
              <a:buFont typeface="Arial"/>
              <a:buNone/>
              <a:tabLst/>
              <a:defRPr sz="1200" baseline="0">
                <a:solidFill>
                  <a:srgbClr val="FFFFFF"/>
                </a:solidFill>
              </a:defRPr>
            </a:lvl1pPr>
          </a:lstStyle>
          <a:p>
            <a:pPr marL="0" marR="0" lvl="0" indent="0" algn="r" defTabSz="457200" rtl="0" eaLnBrk="1" fontAlgn="auto" latinLnBrk="0" hangingPunct="1">
              <a:lnSpc>
                <a:spcPct val="100000"/>
              </a:lnSpc>
              <a:spcBef>
                <a:spcPct val="20000"/>
              </a:spcBef>
              <a:spcAft>
                <a:spcPts val="0"/>
              </a:spcAft>
              <a:buClrTx/>
              <a:buSzTx/>
              <a:buFont typeface="Arial"/>
              <a:buNone/>
              <a:tabLst/>
              <a:defRPr/>
            </a:pPr>
            <a:r>
              <a:rPr lang="en-US" dirty="0" smtClean="0"/>
              <a:t>(OPTIONAL) Enter Presentation Subject</a:t>
            </a:r>
            <a:endParaRPr lang="en-US" dirty="0"/>
          </a:p>
        </p:txBody>
      </p:sp>
      <p:pic>
        <p:nvPicPr>
          <p:cNvPr id="7" name="Picture 6" descr="logo.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57200" y="134237"/>
            <a:ext cx="457200" cy="241300"/>
          </a:xfrm>
          <a:prstGeom prst="rect">
            <a:avLst/>
          </a:prstGeom>
        </p:spPr>
      </p:pic>
    </p:spTree>
    <p:extLst>
      <p:ext uri="{BB962C8B-B14F-4D97-AF65-F5344CB8AC3E}">
        <p14:creationId xmlns:p14="http://schemas.microsoft.com/office/powerpoint/2010/main" val="2585630112"/>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Highlight Layout with Photo">
    <p:spTree>
      <p:nvGrpSpPr>
        <p:cNvPr id="1" name=""/>
        <p:cNvGrpSpPr/>
        <p:nvPr/>
      </p:nvGrpSpPr>
      <p:grpSpPr>
        <a:xfrm>
          <a:off x="0" y="0"/>
          <a:ext cx="0" cy="0"/>
          <a:chOff x="0" y="0"/>
          <a:chExt cx="0" cy="0"/>
        </a:xfrm>
      </p:grpSpPr>
      <p:sp>
        <p:nvSpPr>
          <p:cNvPr id="5" name="Rectangle 4"/>
          <p:cNvSpPr/>
          <p:nvPr/>
        </p:nvSpPr>
        <p:spPr>
          <a:xfrm>
            <a:off x="0" y="1501098"/>
            <a:ext cx="8848194" cy="4017818"/>
          </a:xfrm>
          <a:prstGeom prst="rect">
            <a:avLst/>
          </a:prstGeom>
          <a:solidFill>
            <a:srgbClr val="36A6DE">
              <a:alpha val="9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2" hasCustomPrompt="1"/>
          </p:nvPr>
        </p:nvSpPr>
        <p:spPr>
          <a:xfrm>
            <a:off x="312740" y="1832263"/>
            <a:ext cx="5268912" cy="3344862"/>
          </a:xfrm>
          <a:solidFill>
            <a:srgbClr val="FFFFFF"/>
          </a:solidFill>
        </p:spPr>
        <p:txBody>
          <a:bodyPr>
            <a:normAutofit/>
          </a:bodyPr>
          <a:lstStyle>
            <a:lvl1pPr marL="0" indent="0">
              <a:buNone/>
              <a:defRPr sz="2400" baseline="0">
                <a:solidFill>
                  <a:schemeClr val="bg1">
                    <a:lumMod val="75000"/>
                  </a:schemeClr>
                </a:solidFill>
              </a:defRPr>
            </a:lvl1pPr>
          </a:lstStyle>
          <a:p>
            <a:r>
              <a:rPr lang="en-US" dirty="0" smtClean="0"/>
              <a:t>Click icon to insert photo</a:t>
            </a:r>
            <a:endParaRPr lang="en-US" dirty="0"/>
          </a:p>
        </p:txBody>
      </p:sp>
      <p:sp>
        <p:nvSpPr>
          <p:cNvPr id="12" name="Text Placeholder 11"/>
          <p:cNvSpPr>
            <a:spLocks noGrp="1"/>
          </p:cNvSpPr>
          <p:nvPr>
            <p:ph type="body" sz="quarter" idx="13" hasCustomPrompt="1"/>
          </p:nvPr>
        </p:nvSpPr>
        <p:spPr>
          <a:xfrm>
            <a:off x="5800725" y="1828800"/>
            <a:ext cx="3047469" cy="631825"/>
          </a:xfrm>
        </p:spPr>
        <p:txBody>
          <a:bodyPr anchor="ctr">
            <a:noAutofit/>
          </a:bodyPr>
          <a:lstStyle>
            <a:lvl1pPr marL="0" indent="0">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US" dirty="0" smtClean="0"/>
              <a:t>Example title</a:t>
            </a:r>
            <a:endParaRPr lang="en-US" dirty="0"/>
          </a:p>
        </p:txBody>
      </p:sp>
      <p:sp>
        <p:nvSpPr>
          <p:cNvPr id="14" name="Text Placeholder 13"/>
          <p:cNvSpPr>
            <a:spLocks noGrp="1"/>
          </p:cNvSpPr>
          <p:nvPr>
            <p:ph type="body" sz="quarter" idx="14" hasCustomPrompt="1"/>
          </p:nvPr>
        </p:nvSpPr>
        <p:spPr>
          <a:xfrm>
            <a:off x="5800725" y="2460625"/>
            <a:ext cx="3048000" cy="2716213"/>
          </a:xfrm>
        </p:spPr>
        <p:txBody>
          <a:bodyPr>
            <a:noAutofit/>
          </a:bodyPr>
          <a:lstStyle>
            <a:lvl1pPr marL="0" indent="0">
              <a:buNone/>
              <a:defRPr sz="2000">
                <a:solidFill>
                  <a:srgbClr val="FFFFFF"/>
                </a:solidFill>
              </a:defRPr>
            </a:lvl1pPr>
            <a:lvl2pPr marL="457200" indent="0">
              <a:buNone/>
              <a:defRPr sz="2000">
                <a:solidFill>
                  <a:srgbClr val="FFFFFF"/>
                </a:solidFill>
              </a:defRPr>
            </a:lvl2pPr>
            <a:lvl3pPr marL="914400" indent="0">
              <a:buNone/>
              <a:defRPr sz="2000">
                <a:solidFill>
                  <a:srgbClr val="FFFFFF"/>
                </a:solidFill>
              </a:defRPr>
            </a:lvl3pPr>
            <a:lvl4pPr marL="1371600" indent="0">
              <a:buNone/>
              <a:defRPr sz="2000">
                <a:solidFill>
                  <a:srgbClr val="FFFFFF"/>
                </a:solidFill>
              </a:defRPr>
            </a:lvl4pPr>
            <a:lvl5pPr marL="1828800" indent="0">
              <a:buNone/>
              <a:defRPr sz="2000">
                <a:solidFill>
                  <a:srgbClr val="FFFFFF"/>
                </a:solidFill>
              </a:defRPr>
            </a:lvl5pPr>
          </a:lstStyle>
          <a:p>
            <a:pPr lvl="0"/>
            <a:r>
              <a:rPr lang="en-US" dirty="0" smtClean="0"/>
              <a:t>Example text</a:t>
            </a:r>
            <a:endParaRPr lang="en-US" dirty="0"/>
          </a:p>
        </p:txBody>
      </p:sp>
    </p:spTree>
    <p:extLst>
      <p:ext uri="{BB962C8B-B14F-4D97-AF65-F5344CB8AC3E}">
        <p14:creationId xmlns:p14="http://schemas.microsoft.com/office/powerpoint/2010/main" val="337576705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ata Callout with Photo">
    <p:spTree>
      <p:nvGrpSpPr>
        <p:cNvPr id="1" name=""/>
        <p:cNvGrpSpPr/>
        <p:nvPr/>
      </p:nvGrpSpPr>
      <p:grpSpPr>
        <a:xfrm>
          <a:off x="0" y="0"/>
          <a:ext cx="0" cy="0"/>
          <a:chOff x="0" y="0"/>
          <a:chExt cx="0" cy="0"/>
        </a:xfrm>
      </p:grpSpPr>
      <p:sp>
        <p:nvSpPr>
          <p:cNvPr id="7" name="Rectangle 6"/>
          <p:cNvSpPr/>
          <p:nvPr/>
        </p:nvSpPr>
        <p:spPr>
          <a:xfrm>
            <a:off x="0" y="1870768"/>
            <a:ext cx="3740727" cy="4987231"/>
          </a:xfrm>
          <a:prstGeom prst="rect">
            <a:avLst/>
          </a:prstGeom>
          <a:solidFill>
            <a:schemeClr val="tx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 Placeholder 12"/>
          <p:cNvSpPr>
            <a:spLocks noGrp="1"/>
          </p:cNvSpPr>
          <p:nvPr>
            <p:ph type="body" sz="quarter" idx="12" hasCustomPrompt="1"/>
          </p:nvPr>
        </p:nvSpPr>
        <p:spPr>
          <a:xfrm>
            <a:off x="2381" y="0"/>
            <a:ext cx="3738346" cy="1870769"/>
          </a:xfrm>
          <a:solidFill>
            <a:schemeClr val="bg2"/>
          </a:solidFill>
        </p:spPr>
        <p:txBody>
          <a:bodyPr wrap="square" lIns="457200" tIns="320040" rIns="274320" bIns="320040">
            <a:spAutoFit/>
          </a:bodyPr>
          <a:lstStyle>
            <a:lvl1pPr marL="0" indent="0">
              <a:buNone/>
              <a:defRPr sz="2000">
                <a:solidFill>
                  <a:schemeClr val="bg1"/>
                </a:solidFill>
                <a:latin typeface="Arial"/>
                <a:cs typeface="Arial"/>
              </a:defRPr>
            </a:lvl1pPr>
          </a:lstStyle>
          <a:p>
            <a:pPr defTabSz="914400">
              <a:lnSpc>
                <a:spcPct val="90000"/>
              </a:lnSpc>
              <a:defRPr/>
            </a:pPr>
            <a:r>
              <a:rPr lang="en-US" sz="2200" dirty="0" smtClean="0">
                <a:solidFill>
                  <a:schemeClr val="bg1"/>
                </a:solidFill>
                <a:latin typeface="+mn-lt"/>
                <a:cs typeface="Arial"/>
              </a:rPr>
              <a:t>Sample Text: BCBSKS is unique in that we have the largest provider network. </a:t>
            </a:r>
          </a:p>
        </p:txBody>
      </p:sp>
      <p:sp>
        <p:nvSpPr>
          <p:cNvPr id="8" name="Text Placeholder 11"/>
          <p:cNvSpPr>
            <a:spLocks noGrp="1"/>
          </p:cNvSpPr>
          <p:nvPr>
            <p:ph type="body" sz="quarter" idx="13" hasCustomPrompt="1"/>
          </p:nvPr>
        </p:nvSpPr>
        <p:spPr>
          <a:xfrm>
            <a:off x="344613" y="2405345"/>
            <a:ext cx="3047469" cy="836691"/>
          </a:xfrm>
        </p:spPr>
        <p:txBody>
          <a:bodyPr anchor="ctr">
            <a:noAutofit/>
          </a:bodyPr>
          <a:lstStyle>
            <a:lvl1pPr marL="0" indent="0">
              <a:buNone/>
              <a:defRPr sz="5500">
                <a:solidFill>
                  <a:schemeClr val="bg2"/>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US" dirty="0" smtClean="0"/>
              <a:t>100% </a:t>
            </a:r>
            <a:endParaRPr lang="en-US" dirty="0"/>
          </a:p>
        </p:txBody>
      </p:sp>
      <p:sp>
        <p:nvSpPr>
          <p:cNvPr id="9" name="Text Placeholder 11"/>
          <p:cNvSpPr>
            <a:spLocks noGrp="1"/>
          </p:cNvSpPr>
          <p:nvPr>
            <p:ph type="body" sz="quarter" idx="14" hasCustomPrompt="1"/>
          </p:nvPr>
        </p:nvSpPr>
        <p:spPr>
          <a:xfrm>
            <a:off x="344613" y="3242036"/>
            <a:ext cx="3047469" cy="631825"/>
          </a:xfrm>
        </p:spPr>
        <p:txBody>
          <a:bodyPr anchor="ctr">
            <a:noAutofit/>
          </a:bodyPr>
          <a:lstStyle>
            <a:lvl1pPr marL="0" indent="0">
              <a:buNone/>
              <a:defRPr sz="3000">
                <a:solidFill>
                  <a:schemeClr val="bg2"/>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US" dirty="0" smtClean="0"/>
              <a:t>example callout</a:t>
            </a:r>
            <a:endParaRPr lang="en-US" dirty="0"/>
          </a:p>
        </p:txBody>
      </p:sp>
      <p:sp>
        <p:nvSpPr>
          <p:cNvPr id="10" name="Text Placeholder 11"/>
          <p:cNvSpPr>
            <a:spLocks noGrp="1"/>
          </p:cNvSpPr>
          <p:nvPr>
            <p:ph type="body" sz="quarter" idx="15" hasCustomPrompt="1"/>
          </p:nvPr>
        </p:nvSpPr>
        <p:spPr>
          <a:xfrm>
            <a:off x="344613" y="4170409"/>
            <a:ext cx="3047469" cy="836691"/>
          </a:xfrm>
        </p:spPr>
        <p:txBody>
          <a:bodyPr anchor="ctr">
            <a:noAutofit/>
          </a:bodyPr>
          <a:lstStyle>
            <a:lvl1pPr marL="0" indent="0">
              <a:buNone/>
              <a:defRPr sz="5500">
                <a:solidFill>
                  <a:schemeClr val="bg2"/>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US" dirty="0" smtClean="0"/>
              <a:t>75% </a:t>
            </a:r>
            <a:endParaRPr lang="en-US" dirty="0"/>
          </a:p>
        </p:txBody>
      </p:sp>
      <p:sp>
        <p:nvSpPr>
          <p:cNvPr id="11" name="Text Placeholder 11"/>
          <p:cNvSpPr>
            <a:spLocks noGrp="1"/>
          </p:cNvSpPr>
          <p:nvPr>
            <p:ph type="body" sz="quarter" idx="16" hasCustomPrompt="1"/>
          </p:nvPr>
        </p:nvSpPr>
        <p:spPr>
          <a:xfrm>
            <a:off x="344613" y="5007100"/>
            <a:ext cx="3047469" cy="631825"/>
          </a:xfrm>
        </p:spPr>
        <p:txBody>
          <a:bodyPr anchor="ctr">
            <a:noAutofit/>
          </a:bodyPr>
          <a:lstStyle>
            <a:lvl1pPr marL="0" indent="0">
              <a:buNone/>
              <a:defRPr sz="3000">
                <a:solidFill>
                  <a:schemeClr val="bg2"/>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US" dirty="0" smtClean="0"/>
              <a:t>example callout</a:t>
            </a:r>
            <a:endParaRPr lang="en-US" dirty="0"/>
          </a:p>
        </p:txBody>
      </p:sp>
      <p:sp>
        <p:nvSpPr>
          <p:cNvPr id="12" name="Picture Placeholder 9"/>
          <p:cNvSpPr>
            <a:spLocks noGrp="1"/>
          </p:cNvSpPr>
          <p:nvPr>
            <p:ph type="pic" sz="quarter" idx="17" hasCustomPrompt="1"/>
          </p:nvPr>
        </p:nvSpPr>
        <p:spPr>
          <a:xfrm>
            <a:off x="3740726" y="0"/>
            <a:ext cx="5403273" cy="6858000"/>
          </a:xfrm>
          <a:solidFill>
            <a:srgbClr val="FFFFFF"/>
          </a:solidFill>
        </p:spPr>
        <p:txBody>
          <a:bodyPr>
            <a:normAutofit/>
          </a:bodyPr>
          <a:lstStyle>
            <a:lvl1pPr marL="0" indent="0">
              <a:buNone/>
              <a:defRPr sz="2400" baseline="0">
                <a:solidFill>
                  <a:schemeClr val="bg1">
                    <a:lumMod val="75000"/>
                  </a:schemeClr>
                </a:solidFill>
              </a:defRPr>
            </a:lvl1pPr>
          </a:lstStyle>
          <a:p>
            <a:r>
              <a:rPr lang="en-US" dirty="0" smtClean="0"/>
              <a:t>Click icon to insert photo</a:t>
            </a:r>
            <a:endParaRPr lang="en-US" dirty="0"/>
          </a:p>
        </p:txBody>
      </p:sp>
    </p:spTree>
    <p:extLst>
      <p:ext uri="{BB962C8B-B14F-4D97-AF65-F5344CB8AC3E}">
        <p14:creationId xmlns:p14="http://schemas.microsoft.com/office/powerpoint/2010/main" val="176475361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82600"/>
            <a:ext cx="8229600" cy="9350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D22CDA-0601-450F-A677-145E2D51F8F0}" type="slidenum">
              <a:rPr lang="en-US" smtClean="0"/>
              <a:t>‹#›</a:t>
            </a:fld>
            <a:endParaRPr lang="en-US"/>
          </a:p>
        </p:txBody>
      </p:sp>
    </p:spTree>
    <p:extLst>
      <p:ext uri="{BB962C8B-B14F-4D97-AF65-F5344CB8AC3E}">
        <p14:creationId xmlns:p14="http://schemas.microsoft.com/office/powerpoint/2010/main" val="2040346982"/>
      </p:ext>
    </p:extLst>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 id="2147484138" r:id="rId12"/>
    <p:sldLayoutId id="2147484139" r:id="rId13"/>
    <p:sldLayoutId id="2147484140" r:id="rId14"/>
    <p:sldLayoutId id="2147484141" r:id="rId15"/>
    <p:sldLayoutId id="2147484142" r:id="rId16"/>
    <p:sldLayoutId id="2147484143" r:id="rId17"/>
    <p:sldLayoutId id="2147484144" r:id="rId18"/>
    <p:sldLayoutId id="2147484103" r:id="rId19"/>
  </p:sldLayoutIdLst>
  <p:transition>
    <p:fade/>
  </p:transition>
  <p:timing>
    <p:tnLst>
      <p:par>
        <p:cTn id="1" dur="indefinite" restart="never" nodeType="tmRoot"/>
      </p:par>
    </p:tnLst>
  </p:timing>
  <p:txStyles>
    <p:titleStyle>
      <a:lvl1pPr algn="l" defTabSz="457200" rtl="0" eaLnBrk="1" latinLnBrk="0" hangingPunct="1">
        <a:spcBef>
          <a:spcPct val="0"/>
        </a:spcBef>
        <a:buNone/>
        <a:defRPr sz="4500" kern="1200">
          <a:solidFill>
            <a:srgbClr val="41B6E6"/>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2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www.bcbsks.com/CustomerService/Providers/medicare-advantage/documents/Annual-Physical-Exam-Policy.pdf"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hyperlink" Target="https://www.bcbsks.com/CustomerService/Providers/medicare-advantage/documents/Inpatient-Hospital-Care-Policy.pdf" TargetMode="External"/><Relationship Id="rId5" Type="http://schemas.openxmlformats.org/officeDocument/2006/relationships/hyperlink" Target="https://www.bcbsks.com/CustomerService/Providers/medicare-advantage/documents/Blood-Sugar-Monitoring-Billing-Policy.pdf" TargetMode="External"/><Relationship Id="rId4" Type="http://schemas.openxmlformats.org/officeDocument/2006/relationships/hyperlink" Target="https://www.bcbsks.com/CustomerService/Providers/medicare-advantage/documents/Blood-and-Blood-Components-Policy.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12500" b="12500"/>
          <a:stretch>
            <a:fillRect/>
          </a:stretch>
        </p:blipFill>
        <p:spPr>
          <a:xfrm>
            <a:off x="0" y="479425"/>
            <a:ext cx="9144000" cy="4572000"/>
          </a:xfrm>
        </p:spPr>
      </p:pic>
      <p:sp>
        <p:nvSpPr>
          <p:cNvPr id="3" name="Text Placeholder 2"/>
          <p:cNvSpPr>
            <a:spLocks noGrp="1"/>
          </p:cNvSpPr>
          <p:nvPr>
            <p:ph type="body" sz="quarter" idx="13"/>
          </p:nvPr>
        </p:nvSpPr>
        <p:spPr>
          <a:xfrm>
            <a:off x="4782312" y="3383548"/>
            <a:ext cx="2965286" cy="543162"/>
          </a:xfrm>
        </p:spPr>
        <p:txBody>
          <a:bodyPr/>
          <a:lstStyle/>
          <a:p>
            <a:r>
              <a:rPr lang="en-US" dirty="0" smtClean="0"/>
              <a:t>January 2020</a:t>
            </a:r>
            <a:endParaRPr lang="en-US" dirty="0"/>
          </a:p>
        </p:txBody>
      </p:sp>
      <p:sp>
        <p:nvSpPr>
          <p:cNvPr id="4" name="Text Placeholder 3"/>
          <p:cNvSpPr>
            <a:spLocks noGrp="1"/>
          </p:cNvSpPr>
          <p:nvPr>
            <p:ph type="body" sz="quarter" idx="12"/>
          </p:nvPr>
        </p:nvSpPr>
        <p:spPr>
          <a:xfrm>
            <a:off x="4444472" y="2358459"/>
            <a:ext cx="4716196" cy="1025089"/>
          </a:xfrm>
        </p:spPr>
        <p:txBody>
          <a:bodyPr/>
          <a:lstStyle/>
          <a:p>
            <a:r>
              <a:rPr lang="en-US" dirty="0" smtClean="0"/>
              <a:t>Kansas Preferred Blue Medicare Advantage 101 </a:t>
            </a:r>
            <a:endParaRPr lang="en-US" dirty="0"/>
          </a:p>
        </p:txBody>
      </p:sp>
    </p:spTree>
    <p:extLst>
      <p:ext uri="{BB962C8B-B14F-4D97-AF65-F5344CB8AC3E}">
        <p14:creationId xmlns:p14="http://schemas.microsoft.com/office/powerpoint/2010/main" val="215441195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smtClean="0"/>
              <a:t>Kansas Preferred Blue Medicare Advantage</a:t>
            </a:r>
            <a:endParaRPr lang="en-US" dirty="0"/>
          </a:p>
        </p:txBody>
      </p:sp>
      <p:pic>
        <p:nvPicPr>
          <p:cNvPr id="4" name="Picture 3"/>
          <p:cNvPicPr>
            <a:picLocks noChangeAspect="1"/>
          </p:cNvPicPr>
          <p:nvPr/>
        </p:nvPicPr>
        <p:blipFill>
          <a:blip r:embed="rId3"/>
          <a:stretch>
            <a:fillRect/>
          </a:stretch>
        </p:blipFill>
        <p:spPr>
          <a:xfrm>
            <a:off x="353067" y="945918"/>
            <a:ext cx="8213554" cy="5393237"/>
          </a:xfrm>
          <a:prstGeom prst="rect">
            <a:avLst/>
          </a:prstGeom>
        </p:spPr>
      </p:pic>
    </p:spTree>
    <p:extLst>
      <p:ext uri="{BB962C8B-B14F-4D97-AF65-F5344CB8AC3E}">
        <p14:creationId xmlns:p14="http://schemas.microsoft.com/office/powerpoint/2010/main" val="128433374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2916" y="835414"/>
            <a:ext cx="8055768" cy="461665"/>
          </a:xfrm>
          <a:prstGeom prst="rect">
            <a:avLst/>
          </a:prstGeom>
          <a:noFill/>
        </p:spPr>
        <p:txBody>
          <a:bodyPr wrap="square" rtlCol="0">
            <a:spAutoFit/>
          </a:bodyPr>
          <a:lstStyle/>
          <a:p>
            <a:r>
              <a:rPr lang="en-US" sz="2400" dirty="0" smtClean="0">
                <a:solidFill>
                  <a:schemeClr val="bg2"/>
                </a:solidFill>
              </a:rPr>
              <a:t>Accessing MA Provider Manual/Resources </a:t>
            </a:r>
            <a:endParaRPr lang="en-US" sz="2400" dirty="0">
              <a:solidFill>
                <a:schemeClr val="bg2"/>
              </a:solidFill>
            </a:endParaRPr>
          </a:p>
        </p:txBody>
      </p:sp>
      <p:sp>
        <p:nvSpPr>
          <p:cNvPr id="4" name="Text Placeholder 3"/>
          <p:cNvSpPr>
            <a:spLocks noGrp="1"/>
          </p:cNvSpPr>
          <p:nvPr>
            <p:ph type="body" sz="quarter" idx="14"/>
          </p:nvPr>
        </p:nvSpPr>
        <p:spPr/>
        <p:txBody>
          <a:bodyPr/>
          <a:lstStyle/>
          <a:p>
            <a:r>
              <a:rPr lang="en-US" dirty="0"/>
              <a:t>Kansas Preferred Blue Medicare Advantage</a:t>
            </a:r>
          </a:p>
        </p:txBody>
      </p:sp>
      <p:pic>
        <p:nvPicPr>
          <p:cNvPr id="2" name="Picture 1"/>
          <p:cNvPicPr>
            <a:picLocks noChangeAspect="1"/>
          </p:cNvPicPr>
          <p:nvPr/>
        </p:nvPicPr>
        <p:blipFill>
          <a:blip r:embed="rId3"/>
          <a:stretch>
            <a:fillRect/>
          </a:stretch>
        </p:blipFill>
        <p:spPr>
          <a:xfrm>
            <a:off x="252916" y="1676961"/>
            <a:ext cx="8448790" cy="4303710"/>
          </a:xfrm>
          <a:prstGeom prst="rect">
            <a:avLst/>
          </a:prstGeom>
        </p:spPr>
      </p:pic>
      <p:sp>
        <p:nvSpPr>
          <p:cNvPr id="7" name="Rounded Rectangle 6"/>
          <p:cNvSpPr/>
          <p:nvPr/>
        </p:nvSpPr>
        <p:spPr>
          <a:xfrm>
            <a:off x="5820032" y="1661045"/>
            <a:ext cx="543698" cy="275407"/>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125219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a:t>Kansas Preferred Blue Medicare Advantage</a:t>
            </a:r>
          </a:p>
          <a:p>
            <a:endParaRPr lang="en-US" dirty="0"/>
          </a:p>
        </p:txBody>
      </p:sp>
      <p:pic>
        <p:nvPicPr>
          <p:cNvPr id="4" name="Picture 3"/>
          <p:cNvPicPr>
            <a:picLocks noChangeAspect="1"/>
          </p:cNvPicPr>
          <p:nvPr/>
        </p:nvPicPr>
        <p:blipFill>
          <a:blip r:embed="rId3"/>
          <a:stretch>
            <a:fillRect/>
          </a:stretch>
        </p:blipFill>
        <p:spPr>
          <a:xfrm>
            <a:off x="1456267" y="831472"/>
            <a:ext cx="5972175" cy="5076825"/>
          </a:xfrm>
          <a:prstGeom prst="rect">
            <a:avLst/>
          </a:prstGeom>
        </p:spPr>
      </p:pic>
      <p:sp>
        <p:nvSpPr>
          <p:cNvPr id="5" name="Rounded Rectangle 4"/>
          <p:cNvSpPr/>
          <p:nvPr/>
        </p:nvSpPr>
        <p:spPr>
          <a:xfrm>
            <a:off x="1629648" y="4381512"/>
            <a:ext cx="4098196" cy="1408670"/>
          </a:xfrm>
          <a:prstGeom prst="round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172652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79234" y="990197"/>
            <a:ext cx="7370094" cy="5221110"/>
          </a:xfrm>
          <a:prstGeom prst="rect">
            <a:avLst/>
          </a:prstGeom>
        </p:spPr>
      </p:pic>
      <p:sp>
        <p:nvSpPr>
          <p:cNvPr id="5" name="Text Placeholder 4"/>
          <p:cNvSpPr>
            <a:spLocks noGrp="1"/>
          </p:cNvSpPr>
          <p:nvPr>
            <p:ph type="body" sz="quarter" idx="14"/>
          </p:nvPr>
        </p:nvSpPr>
        <p:spPr/>
        <p:txBody>
          <a:bodyPr/>
          <a:lstStyle/>
          <a:p>
            <a:r>
              <a:rPr lang="en-US" dirty="0"/>
              <a:t>Kansas Preferred Blue Medicare Advantage</a:t>
            </a:r>
          </a:p>
        </p:txBody>
      </p:sp>
    </p:spTree>
    <p:extLst>
      <p:ext uri="{BB962C8B-B14F-4D97-AF65-F5344CB8AC3E}">
        <p14:creationId xmlns:p14="http://schemas.microsoft.com/office/powerpoint/2010/main" val="307386912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5301" y="981075"/>
            <a:ext cx="8055768" cy="461665"/>
          </a:xfrm>
          <a:prstGeom prst="rect">
            <a:avLst/>
          </a:prstGeom>
          <a:noFill/>
        </p:spPr>
        <p:txBody>
          <a:bodyPr wrap="square" rtlCol="0">
            <a:spAutoFit/>
          </a:bodyPr>
          <a:lstStyle/>
          <a:p>
            <a:r>
              <a:rPr lang="en-US" sz="2400" dirty="0" smtClean="0">
                <a:solidFill>
                  <a:schemeClr val="bg2"/>
                </a:solidFill>
              </a:rPr>
              <a:t>Policies</a:t>
            </a:r>
            <a:endParaRPr lang="en-US" sz="2400" dirty="0">
              <a:solidFill>
                <a:schemeClr val="bg2"/>
              </a:solidFill>
            </a:endParaRPr>
          </a:p>
        </p:txBody>
      </p:sp>
      <p:sp>
        <p:nvSpPr>
          <p:cNvPr id="5" name="TextBox 4"/>
          <p:cNvSpPr txBox="1"/>
          <p:nvPr/>
        </p:nvSpPr>
        <p:spPr>
          <a:xfrm>
            <a:off x="495301" y="1771650"/>
            <a:ext cx="8055768" cy="2000548"/>
          </a:xfrm>
          <a:prstGeom prst="rect">
            <a:avLst/>
          </a:prstGeom>
          <a:noFill/>
        </p:spPr>
        <p:txBody>
          <a:bodyPr wrap="square" rtlCol="0">
            <a:spAutoFit/>
          </a:bodyPr>
          <a:lstStyle/>
          <a:p>
            <a:pPr marL="285750" indent="-285750">
              <a:buFont typeface="Arial" panose="020B0604020202020204" pitchFamily="34" charset="0"/>
              <a:buChar char="•"/>
            </a:pPr>
            <a:r>
              <a:rPr lang="en-US" dirty="0" smtClean="0">
                <a:hlinkClick r:id="rId3"/>
              </a:rPr>
              <a:t>Annual Physical Exam</a:t>
            </a:r>
            <a:endParaRPr lang="en-US" dirty="0" smtClean="0"/>
          </a:p>
          <a:p>
            <a:endParaRPr lang="en-US" dirty="0" smtClean="0"/>
          </a:p>
          <a:p>
            <a:pPr marL="285750" indent="-285750">
              <a:buFont typeface="Arial" panose="020B0604020202020204" pitchFamily="34" charset="0"/>
              <a:buChar char="•"/>
            </a:pPr>
            <a:r>
              <a:rPr lang="en-US" dirty="0" smtClean="0">
                <a:hlinkClick r:id="rId4"/>
              </a:rPr>
              <a:t>Blood &amp; Blood Components</a:t>
            </a: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hlinkClick r:id="rId5"/>
              </a:rPr>
              <a:t>Blood Sugar Monitoring (A1C claim filing requirement)</a:t>
            </a:r>
            <a:endParaRPr lang="en-US" dirty="0" smtClean="0"/>
          </a:p>
          <a:p>
            <a:pPr marL="742950" lvl="1"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dirty="0" smtClean="0">
                <a:hlinkClick r:id="rId6"/>
              </a:rPr>
              <a:t>Inpatient Hospital Care </a:t>
            </a:r>
            <a:endParaRPr lang="en-US" dirty="0" smtClean="0"/>
          </a:p>
        </p:txBody>
      </p:sp>
      <p:sp>
        <p:nvSpPr>
          <p:cNvPr id="4" name="Text Placeholder 3"/>
          <p:cNvSpPr>
            <a:spLocks noGrp="1"/>
          </p:cNvSpPr>
          <p:nvPr>
            <p:ph type="body" sz="quarter" idx="14"/>
          </p:nvPr>
        </p:nvSpPr>
        <p:spPr/>
        <p:txBody>
          <a:bodyPr/>
          <a:lstStyle/>
          <a:p>
            <a:r>
              <a:rPr lang="en-US" dirty="0"/>
              <a:t>Kansas Preferred Blue Medicare Advantage</a:t>
            </a:r>
          </a:p>
        </p:txBody>
      </p:sp>
    </p:spTree>
    <p:extLst>
      <p:ext uri="{BB962C8B-B14F-4D97-AF65-F5344CB8AC3E}">
        <p14:creationId xmlns:p14="http://schemas.microsoft.com/office/powerpoint/2010/main" val="142373802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5301" y="981075"/>
            <a:ext cx="8055768" cy="461665"/>
          </a:xfrm>
          <a:prstGeom prst="rect">
            <a:avLst/>
          </a:prstGeom>
          <a:noFill/>
        </p:spPr>
        <p:txBody>
          <a:bodyPr wrap="square" rtlCol="0">
            <a:spAutoFit/>
          </a:bodyPr>
          <a:lstStyle/>
          <a:p>
            <a:r>
              <a:rPr lang="en-US" sz="2400" dirty="0" smtClean="0">
                <a:solidFill>
                  <a:schemeClr val="bg2"/>
                </a:solidFill>
              </a:rPr>
              <a:t>Medical Policy Hierarchy</a:t>
            </a:r>
            <a:endParaRPr lang="en-US" sz="2400" dirty="0">
              <a:solidFill>
                <a:schemeClr val="bg2"/>
              </a:solidFill>
            </a:endParaRPr>
          </a:p>
        </p:txBody>
      </p:sp>
      <p:sp>
        <p:nvSpPr>
          <p:cNvPr id="4" name="TextBox 3"/>
          <p:cNvSpPr txBox="1"/>
          <p:nvPr/>
        </p:nvSpPr>
        <p:spPr>
          <a:xfrm>
            <a:off x="495301" y="1771650"/>
            <a:ext cx="8055768" cy="369332"/>
          </a:xfrm>
          <a:prstGeom prst="rect">
            <a:avLst/>
          </a:prstGeom>
          <a:noFill/>
        </p:spPr>
        <p:txBody>
          <a:bodyPr wrap="square" rtlCol="0">
            <a:spAutoFit/>
          </a:bodyPr>
          <a:lstStyle/>
          <a:p>
            <a:endParaRPr lang="en-US" dirty="0" smtClean="0"/>
          </a:p>
        </p:txBody>
      </p:sp>
      <p:pic>
        <p:nvPicPr>
          <p:cNvPr id="6" name="Picture 5"/>
          <p:cNvPicPr>
            <a:picLocks noChangeAspect="1"/>
          </p:cNvPicPr>
          <p:nvPr/>
        </p:nvPicPr>
        <p:blipFill>
          <a:blip r:embed="rId3"/>
          <a:stretch>
            <a:fillRect/>
          </a:stretch>
        </p:blipFill>
        <p:spPr>
          <a:xfrm>
            <a:off x="495301" y="1771650"/>
            <a:ext cx="7972425" cy="3838575"/>
          </a:xfrm>
          <a:prstGeom prst="rect">
            <a:avLst/>
          </a:prstGeom>
        </p:spPr>
      </p:pic>
      <p:sp>
        <p:nvSpPr>
          <p:cNvPr id="5" name="Text Placeholder 4"/>
          <p:cNvSpPr>
            <a:spLocks noGrp="1"/>
          </p:cNvSpPr>
          <p:nvPr>
            <p:ph type="body" sz="quarter" idx="14"/>
          </p:nvPr>
        </p:nvSpPr>
        <p:spPr/>
        <p:txBody>
          <a:bodyPr/>
          <a:lstStyle/>
          <a:p>
            <a:r>
              <a:rPr lang="en-US" dirty="0"/>
              <a:t>Kansas Preferred Blue Medicare Advantage</a:t>
            </a:r>
          </a:p>
        </p:txBody>
      </p:sp>
    </p:spTree>
    <p:extLst>
      <p:ext uri="{BB962C8B-B14F-4D97-AF65-F5344CB8AC3E}">
        <p14:creationId xmlns:p14="http://schemas.microsoft.com/office/powerpoint/2010/main" val="139086442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Arrow Connector 15"/>
          <p:cNvCxnSpPr/>
          <p:nvPr/>
        </p:nvCxnSpPr>
        <p:spPr>
          <a:xfrm>
            <a:off x="3969924" y="3017689"/>
            <a:ext cx="1072342" cy="742146"/>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4"/>
          </p:nvPr>
        </p:nvSpPr>
        <p:spPr/>
        <p:txBody>
          <a:bodyPr/>
          <a:lstStyle/>
          <a:p>
            <a:r>
              <a:rPr lang="en-US" dirty="0"/>
              <a:t>Kansas Preferred Blue Medicare Advantage</a:t>
            </a:r>
          </a:p>
        </p:txBody>
      </p:sp>
      <p:sp>
        <p:nvSpPr>
          <p:cNvPr id="6" name="Rounded Rectangle 5"/>
          <p:cNvSpPr/>
          <p:nvPr/>
        </p:nvSpPr>
        <p:spPr>
          <a:xfrm>
            <a:off x="1164379" y="1833125"/>
            <a:ext cx="4015046" cy="1197033"/>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smtClean="0">
                <a:latin typeface="Arial Narrow" panose="020B0606020202030204" pitchFamily="34" charset="0"/>
              </a:rPr>
              <a:t>What services will require prior authorization for Medicare Advantage members?</a:t>
            </a:r>
            <a:endParaRPr lang="en-US" dirty="0">
              <a:latin typeface="Arial Narrow" panose="020B0606020202030204" pitchFamily="34" charset="0"/>
            </a:endParaRPr>
          </a:p>
        </p:txBody>
      </p:sp>
      <p:sp>
        <p:nvSpPr>
          <p:cNvPr id="9" name="Rounded Rectangle 8"/>
          <p:cNvSpPr/>
          <p:nvPr/>
        </p:nvSpPr>
        <p:spPr>
          <a:xfrm>
            <a:off x="3969924" y="3914007"/>
            <a:ext cx="3674225" cy="1755828"/>
          </a:xfrm>
          <a:prstGeom prst="round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r>
              <a:rPr lang="en-US" sz="1600" b="1" u="sng" dirty="0" smtClean="0">
                <a:solidFill>
                  <a:srgbClr val="000000"/>
                </a:solidFill>
                <a:latin typeface="Arial Narrow" panose="020B0606020202030204" pitchFamily="34" charset="0"/>
              </a:rPr>
              <a:t>Inpatient Admissions</a:t>
            </a:r>
          </a:p>
          <a:p>
            <a:pPr marL="742950" lvl="1" indent="-285750">
              <a:buFont typeface="Arial" panose="020B0604020202020204" pitchFamily="34" charset="0"/>
              <a:buChar char="•"/>
            </a:pPr>
            <a:r>
              <a:rPr lang="en-US" sz="1600" dirty="0" smtClean="0">
                <a:solidFill>
                  <a:srgbClr val="000000"/>
                </a:solidFill>
                <a:latin typeface="Arial Narrow" panose="020B0606020202030204" pitchFamily="34" charset="0"/>
              </a:rPr>
              <a:t>Acute Care</a:t>
            </a:r>
          </a:p>
          <a:p>
            <a:pPr marL="742950" lvl="1" indent="-285750">
              <a:buFont typeface="Arial" panose="020B0604020202020204" pitchFamily="34" charset="0"/>
              <a:buChar char="•"/>
            </a:pPr>
            <a:r>
              <a:rPr lang="en-US" sz="1600" dirty="0" smtClean="0">
                <a:solidFill>
                  <a:srgbClr val="000000"/>
                </a:solidFill>
                <a:latin typeface="Arial Narrow" panose="020B0606020202030204" pitchFamily="34" charset="0"/>
              </a:rPr>
              <a:t>Rehabilitation</a:t>
            </a:r>
          </a:p>
          <a:p>
            <a:pPr marL="742950" lvl="1" indent="-285750">
              <a:buFont typeface="Arial" panose="020B0604020202020204" pitchFamily="34" charset="0"/>
              <a:buChar char="•"/>
            </a:pPr>
            <a:r>
              <a:rPr lang="en-US" sz="1600" dirty="0" smtClean="0">
                <a:solidFill>
                  <a:srgbClr val="000000"/>
                </a:solidFill>
                <a:latin typeface="Arial Narrow" panose="020B0606020202030204" pitchFamily="34" charset="0"/>
              </a:rPr>
              <a:t>Skilled Nursing Facilities</a:t>
            </a:r>
          </a:p>
          <a:p>
            <a:pPr marL="742950" lvl="1" indent="-285750">
              <a:buFont typeface="Arial" panose="020B0604020202020204" pitchFamily="34" charset="0"/>
              <a:buChar char="•"/>
            </a:pPr>
            <a:r>
              <a:rPr lang="en-US" sz="1600" dirty="0" smtClean="0">
                <a:solidFill>
                  <a:srgbClr val="000000"/>
                </a:solidFill>
                <a:latin typeface="Arial Narrow" panose="020B0606020202030204" pitchFamily="34" charset="0"/>
              </a:rPr>
              <a:t>Long-Term Acute Care</a:t>
            </a:r>
          </a:p>
          <a:p>
            <a:pPr marL="742950" lvl="1" indent="-285750">
              <a:buFont typeface="Arial" panose="020B0604020202020204" pitchFamily="34" charset="0"/>
              <a:buChar char="•"/>
            </a:pPr>
            <a:r>
              <a:rPr lang="en-US" sz="1600" dirty="0" smtClean="0">
                <a:solidFill>
                  <a:srgbClr val="000000"/>
                </a:solidFill>
                <a:latin typeface="Arial Narrow" panose="020B0606020202030204" pitchFamily="34" charset="0"/>
              </a:rPr>
              <a:t>Mental Health/Substance Abuse </a:t>
            </a:r>
          </a:p>
        </p:txBody>
      </p:sp>
      <p:sp>
        <p:nvSpPr>
          <p:cNvPr id="5" name="Rectangle 4"/>
          <p:cNvSpPr/>
          <p:nvPr/>
        </p:nvSpPr>
        <p:spPr>
          <a:xfrm>
            <a:off x="1164379" y="1833126"/>
            <a:ext cx="4015046" cy="1197032"/>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Narrow" panose="020B0606020202030204" pitchFamily="34" charset="0"/>
              </a:rPr>
              <a:t>What services will require prior authorization for Medicare Advantage members</a:t>
            </a:r>
            <a:r>
              <a:rPr lang="en-US" dirty="0" smtClean="0">
                <a:latin typeface="Arial Narrow" panose="020B0606020202030204" pitchFamily="34" charset="0"/>
              </a:rPr>
              <a:t>?</a:t>
            </a:r>
            <a:endParaRPr lang="en-US" dirty="0">
              <a:latin typeface="Arial Narrow" panose="020B0606020202030204" pitchFamily="34" charset="0"/>
            </a:endParaRPr>
          </a:p>
        </p:txBody>
      </p:sp>
      <p:sp>
        <p:nvSpPr>
          <p:cNvPr id="7" name="Rectangle 6"/>
          <p:cNvSpPr/>
          <p:nvPr/>
        </p:nvSpPr>
        <p:spPr>
          <a:xfrm>
            <a:off x="3950873" y="3898185"/>
            <a:ext cx="3693276" cy="177165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600" b="1" u="sng" dirty="0" smtClean="0">
              <a:solidFill>
                <a:srgbClr val="000000"/>
              </a:solidFill>
              <a:latin typeface="Arial Narrow" panose="020B0606020202030204" pitchFamily="34" charset="0"/>
            </a:endParaRPr>
          </a:p>
          <a:p>
            <a:r>
              <a:rPr lang="en-US" sz="1600" b="1" u="sng" dirty="0" smtClean="0">
                <a:solidFill>
                  <a:srgbClr val="000000"/>
                </a:solidFill>
                <a:latin typeface="Arial Narrow" panose="020B0606020202030204" pitchFamily="34" charset="0"/>
              </a:rPr>
              <a:t>Inpatient </a:t>
            </a:r>
            <a:r>
              <a:rPr lang="en-US" sz="1600" b="1" u="sng" dirty="0">
                <a:solidFill>
                  <a:srgbClr val="000000"/>
                </a:solidFill>
                <a:latin typeface="Arial Narrow" panose="020B0606020202030204" pitchFamily="34" charset="0"/>
              </a:rPr>
              <a:t>Admissions</a:t>
            </a:r>
          </a:p>
          <a:p>
            <a:pPr marL="742950" lvl="1" indent="-285750">
              <a:buFont typeface="Arial" panose="020B0604020202020204" pitchFamily="34" charset="0"/>
              <a:buChar char="•"/>
            </a:pPr>
            <a:r>
              <a:rPr lang="en-US" sz="1600" dirty="0">
                <a:solidFill>
                  <a:srgbClr val="000000"/>
                </a:solidFill>
                <a:latin typeface="Arial Narrow" panose="020B0606020202030204" pitchFamily="34" charset="0"/>
              </a:rPr>
              <a:t>Acute Care</a:t>
            </a:r>
          </a:p>
          <a:p>
            <a:pPr marL="742950" lvl="1" indent="-285750">
              <a:buFont typeface="Arial" panose="020B0604020202020204" pitchFamily="34" charset="0"/>
              <a:buChar char="•"/>
            </a:pPr>
            <a:r>
              <a:rPr lang="en-US" sz="1600" dirty="0">
                <a:solidFill>
                  <a:srgbClr val="000000"/>
                </a:solidFill>
                <a:latin typeface="Arial Narrow" panose="020B0606020202030204" pitchFamily="34" charset="0"/>
              </a:rPr>
              <a:t>Rehabilitation</a:t>
            </a:r>
          </a:p>
          <a:p>
            <a:pPr marL="742950" lvl="1" indent="-285750">
              <a:buFont typeface="Arial" panose="020B0604020202020204" pitchFamily="34" charset="0"/>
              <a:buChar char="•"/>
            </a:pPr>
            <a:r>
              <a:rPr lang="en-US" sz="1600" dirty="0">
                <a:solidFill>
                  <a:srgbClr val="000000"/>
                </a:solidFill>
                <a:latin typeface="Arial Narrow" panose="020B0606020202030204" pitchFamily="34" charset="0"/>
              </a:rPr>
              <a:t>Skilled Nursing Facilities</a:t>
            </a:r>
          </a:p>
          <a:p>
            <a:pPr marL="742950" lvl="1" indent="-285750">
              <a:buFont typeface="Arial" panose="020B0604020202020204" pitchFamily="34" charset="0"/>
              <a:buChar char="•"/>
            </a:pPr>
            <a:r>
              <a:rPr lang="en-US" sz="1600" dirty="0">
                <a:solidFill>
                  <a:srgbClr val="000000"/>
                </a:solidFill>
                <a:latin typeface="Arial Narrow" panose="020B0606020202030204" pitchFamily="34" charset="0"/>
              </a:rPr>
              <a:t>Long-Term Acute Care</a:t>
            </a:r>
          </a:p>
          <a:p>
            <a:pPr marL="742950" lvl="1" indent="-285750">
              <a:buFont typeface="Arial" panose="020B0604020202020204" pitchFamily="34" charset="0"/>
              <a:buChar char="•"/>
            </a:pPr>
            <a:r>
              <a:rPr lang="en-US" sz="1600" dirty="0">
                <a:solidFill>
                  <a:srgbClr val="000000"/>
                </a:solidFill>
                <a:latin typeface="Arial Narrow" panose="020B0606020202030204" pitchFamily="34" charset="0"/>
              </a:rPr>
              <a:t>Mental Health/Substance Abuse </a:t>
            </a:r>
          </a:p>
          <a:p>
            <a:pPr algn="ctr"/>
            <a:endParaRPr lang="en-US" dirty="0"/>
          </a:p>
        </p:txBody>
      </p:sp>
      <p:sp>
        <p:nvSpPr>
          <p:cNvPr id="8" name="TextBox 7"/>
          <p:cNvSpPr txBox="1"/>
          <p:nvPr/>
        </p:nvSpPr>
        <p:spPr>
          <a:xfrm>
            <a:off x="495301" y="981075"/>
            <a:ext cx="8055768" cy="461665"/>
          </a:xfrm>
          <a:prstGeom prst="rect">
            <a:avLst/>
          </a:prstGeom>
          <a:noFill/>
        </p:spPr>
        <p:txBody>
          <a:bodyPr wrap="square" rtlCol="0">
            <a:spAutoFit/>
          </a:bodyPr>
          <a:lstStyle/>
          <a:p>
            <a:r>
              <a:rPr lang="en-US" sz="2400" dirty="0" smtClean="0">
                <a:solidFill>
                  <a:schemeClr val="bg2"/>
                </a:solidFill>
              </a:rPr>
              <a:t>Prior Authorization </a:t>
            </a:r>
            <a:endParaRPr lang="en-US" sz="2400" dirty="0">
              <a:solidFill>
                <a:schemeClr val="bg2"/>
              </a:solidFill>
            </a:endParaRPr>
          </a:p>
        </p:txBody>
      </p:sp>
    </p:spTree>
    <p:extLst>
      <p:ext uri="{BB962C8B-B14F-4D97-AF65-F5344CB8AC3E}">
        <p14:creationId xmlns:p14="http://schemas.microsoft.com/office/powerpoint/2010/main" val="280543312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p:cNvCxnSpPr/>
          <p:nvPr/>
        </p:nvCxnSpPr>
        <p:spPr>
          <a:xfrm>
            <a:off x="5093564" y="1475289"/>
            <a:ext cx="1025882" cy="896318"/>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a:off x="3267352" y="1526401"/>
            <a:ext cx="988516" cy="794093"/>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4"/>
          </p:nvPr>
        </p:nvSpPr>
        <p:spPr/>
        <p:txBody>
          <a:bodyPr/>
          <a:lstStyle/>
          <a:p>
            <a:r>
              <a:rPr lang="en-US" dirty="0"/>
              <a:t>Kansas Preferred Blue Medicare Advantage</a:t>
            </a:r>
          </a:p>
        </p:txBody>
      </p:sp>
      <p:sp>
        <p:nvSpPr>
          <p:cNvPr id="6" name="Rounded Rectangle 5"/>
          <p:cNvSpPr/>
          <p:nvPr/>
        </p:nvSpPr>
        <p:spPr>
          <a:xfrm>
            <a:off x="2429656" y="606889"/>
            <a:ext cx="4015046" cy="1197033"/>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smtClean="0">
                <a:latin typeface="Arial Narrow" panose="020B0606020202030204" pitchFamily="34" charset="0"/>
              </a:rPr>
              <a:t>How do I submit a prior authorization?</a:t>
            </a:r>
            <a:endParaRPr lang="en-US" dirty="0">
              <a:latin typeface="Arial Narrow" panose="020B0606020202030204" pitchFamily="34" charset="0"/>
            </a:endParaRPr>
          </a:p>
        </p:txBody>
      </p:sp>
      <p:sp>
        <p:nvSpPr>
          <p:cNvPr id="9" name="Rounded Rectangle 8"/>
          <p:cNvSpPr/>
          <p:nvPr/>
        </p:nvSpPr>
        <p:spPr>
          <a:xfrm>
            <a:off x="669672" y="2351173"/>
            <a:ext cx="3519968" cy="1453016"/>
          </a:xfrm>
          <a:prstGeom prst="round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r>
              <a:rPr lang="en-US" sz="1600" b="1" u="sng" dirty="0" smtClean="0">
                <a:solidFill>
                  <a:srgbClr val="000000"/>
                </a:solidFill>
                <a:latin typeface="Arial Narrow" panose="020B0606020202030204" pitchFamily="34" charset="0"/>
              </a:rPr>
              <a:t>Inpatient Admissions</a:t>
            </a:r>
          </a:p>
          <a:p>
            <a:pPr marL="742950" lvl="1" indent="-285750">
              <a:buFont typeface="Arial" panose="020B0604020202020204" pitchFamily="34" charset="0"/>
              <a:buChar char="•"/>
            </a:pPr>
            <a:r>
              <a:rPr lang="en-US" sz="1600" dirty="0" smtClean="0">
                <a:solidFill>
                  <a:srgbClr val="000000"/>
                </a:solidFill>
                <a:latin typeface="Arial Narrow" panose="020B0606020202030204" pitchFamily="34" charset="0"/>
              </a:rPr>
              <a:t>Acute Care</a:t>
            </a:r>
          </a:p>
          <a:p>
            <a:pPr marL="742950" lvl="1" indent="-285750">
              <a:buFont typeface="Arial" panose="020B0604020202020204" pitchFamily="34" charset="0"/>
              <a:buChar char="•"/>
            </a:pPr>
            <a:r>
              <a:rPr lang="en-US" sz="1600" dirty="0" smtClean="0">
                <a:solidFill>
                  <a:srgbClr val="000000"/>
                </a:solidFill>
                <a:latin typeface="Arial Narrow" panose="020B0606020202030204" pitchFamily="34" charset="0"/>
              </a:rPr>
              <a:t>Rehabilitation</a:t>
            </a:r>
          </a:p>
          <a:p>
            <a:pPr marL="742950" lvl="1" indent="-285750">
              <a:buFont typeface="Arial" panose="020B0604020202020204" pitchFamily="34" charset="0"/>
              <a:buChar char="•"/>
            </a:pPr>
            <a:r>
              <a:rPr lang="en-US" sz="1600" dirty="0" smtClean="0">
                <a:solidFill>
                  <a:srgbClr val="000000"/>
                </a:solidFill>
                <a:latin typeface="Arial Narrow" panose="020B0606020202030204" pitchFamily="34" charset="0"/>
              </a:rPr>
              <a:t>Skilled Nursing Facilities</a:t>
            </a:r>
          </a:p>
          <a:p>
            <a:pPr marL="742950" lvl="1" indent="-285750">
              <a:buFont typeface="Arial" panose="020B0604020202020204" pitchFamily="34" charset="0"/>
              <a:buChar char="•"/>
            </a:pPr>
            <a:r>
              <a:rPr lang="en-US" sz="1600" dirty="0" smtClean="0">
                <a:solidFill>
                  <a:srgbClr val="000000"/>
                </a:solidFill>
                <a:latin typeface="Arial Narrow" panose="020B0606020202030204" pitchFamily="34" charset="0"/>
              </a:rPr>
              <a:t>Long-Term Acute Care</a:t>
            </a:r>
          </a:p>
        </p:txBody>
      </p:sp>
      <p:sp>
        <p:nvSpPr>
          <p:cNvPr id="7" name="Rounded Rectangle 6"/>
          <p:cNvSpPr/>
          <p:nvPr/>
        </p:nvSpPr>
        <p:spPr>
          <a:xfrm>
            <a:off x="5155111" y="2532581"/>
            <a:ext cx="3058516" cy="837554"/>
          </a:xfrm>
          <a:prstGeom prst="round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r>
              <a:rPr lang="en-US" sz="1600" b="1" u="sng" dirty="0" smtClean="0">
                <a:solidFill>
                  <a:srgbClr val="000000"/>
                </a:solidFill>
                <a:latin typeface="Arial Narrow" panose="020B0606020202030204" pitchFamily="34" charset="0"/>
              </a:rPr>
              <a:t>Inpatient Admissions</a:t>
            </a:r>
          </a:p>
          <a:p>
            <a:pPr marL="285750" indent="-285750">
              <a:buFont typeface="Arial" panose="020B0604020202020204" pitchFamily="34" charset="0"/>
              <a:buChar char="•"/>
            </a:pPr>
            <a:r>
              <a:rPr lang="en-US" sz="1600" dirty="0" smtClean="0">
                <a:solidFill>
                  <a:srgbClr val="000000"/>
                </a:solidFill>
                <a:latin typeface="Arial Narrow" panose="020B0606020202030204" pitchFamily="34" charset="0"/>
              </a:rPr>
              <a:t>Mental Heath/ Substance Abuse</a:t>
            </a:r>
          </a:p>
        </p:txBody>
      </p:sp>
      <p:graphicFrame>
        <p:nvGraphicFramePr>
          <p:cNvPr id="5" name="Diagram 4"/>
          <p:cNvGraphicFramePr/>
          <p:nvPr>
            <p:extLst>
              <p:ext uri="{D42A27DB-BD31-4B8C-83A1-F6EECF244321}">
                <p14:modId xmlns:p14="http://schemas.microsoft.com/office/powerpoint/2010/main" val="4264673177"/>
              </p:ext>
            </p:extLst>
          </p:nvPr>
        </p:nvGraphicFramePr>
        <p:xfrm>
          <a:off x="818160" y="4187519"/>
          <a:ext cx="3129372" cy="24028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1" name="Straight Arrow Connector 10"/>
          <p:cNvCxnSpPr>
            <a:stCxn id="9" idx="2"/>
          </p:cNvCxnSpPr>
          <p:nvPr/>
        </p:nvCxnSpPr>
        <p:spPr>
          <a:xfrm>
            <a:off x="2429656" y="3804189"/>
            <a:ext cx="0" cy="347412"/>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graphicFrame>
        <p:nvGraphicFramePr>
          <p:cNvPr id="15" name="Diagram 14"/>
          <p:cNvGraphicFramePr/>
          <p:nvPr>
            <p:extLst>
              <p:ext uri="{D42A27DB-BD31-4B8C-83A1-F6EECF244321}">
                <p14:modId xmlns:p14="http://schemas.microsoft.com/office/powerpoint/2010/main" val="1460944457"/>
              </p:ext>
            </p:extLst>
          </p:nvPr>
        </p:nvGraphicFramePr>
        <p:xfrm>
          <a:off x="5791143" y="3985597"/>
          <a:ext cx="2341741" cy="81610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17" name="Straight Arrow Connector 16"/>
          <p:cNvCxnSpPr/>
          <p:nvPr/>
        </p:nvCxnSpPr>
        <p:spPr>
          <a:xfrm flipH="1">
            <a:off x="6959129" y="3370135"/>
            <a:ext cx="2884" cy="554051"/>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2429656" y="597876"/>
            <a:ext cx="4015046" cy="1197032"/>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Narrow" panose="020B0606020202030204" pitchFamily="34" charset="0"/>
              </a:rPr>
              <a:t>How do I submit a prior authorization?</a:t>
            </a:r>
          </a:p>
        </p:txBody>
      </p:sp>
      <p:sp>
        <p:nvSpPr>
          <p:cNvPr id="13" name="Rectangle 12"/>
          <p:cNvSpPr/>
          <p:nvPr/>
        </p:nvSpPr>
        <p:spPr>
          <a:xfrm>
            <a:off x="669672" y="2351173"/>
            <a:ext cx="3528556" cy="149796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1600" b="1" u="sng" dirty="0">
                <a:solidFill>
                  <a:srgbClr val="000000"/>
                </a:solidFill>
                <a:latin typeface="Arial Narrow" panose="020B0606020202030204" pitchFamily="34" charset="0"/>
              </a:rPr>
              <a:t>Inpatient Admissions</a:t>
            </a:r>
          </a:p>
          <a:p>
            <a:pPr marL="742950" lvl="1" indent="-285750">
              <a:buFont typeface="Arial" panose="020B0604020202020204" pitchFamily="34" charset="0"/>
              <a:buChar char="•"/>
            </a:pPr>
            <a:r>
              <a:rPr lang="en-US" sz="1600" dirty="0">
                <a:solidFill>
                  <a:srgbClr val="000000"/>
                </a:solidFill>
                <a:latin typeface="Arial Narrow" panose="020B0606020202030204" pitchFamily="34" charset="0"/>
              </a:rPr>
              <a:t>Acute Care</a:t>
            </a:r>
          </a:p>
          <a:p>
            <a:pPr marL="742950" lvl="1" indent="-285750">
              <a:buFont typeface="Arial" panose="020B0604020202020204" pitchFamily="34" charset="0"/>
              <a:buChar char="•"/>
            </a:pPr>
            <a:r>
              <a:rPr lang="en-US" sz="1600" dirty="0">
                <a:solidFill>
                  <a:srgbClr val="000000"/>
                </a:solidFill>
                <a:latin typeface="Arial Narrow" panose="020B0606020202030204" pitchFamily="34" charset="0"/>
              </a:rPr>
              <a:t>Rehabilitation</a:t>
            </a:r>
          </a:p>
          <a:p>
            <a:pPr marL="742950" lvl="1" indent="-285750">
              <a:buFont typeface="Arial" panose="020B0604020202020204" pitchFamily="34" charset="0"/>
              <a:buChar char="•"/>
            </a:pPr>
            <a:r>
              <a:rPr lang="en-US" sz="1600" dirty="0">
                <a:solidFill>
                  <a:srgbClr val="000000"/>
                </a:solidFill>
                <a:latin typeface="Arial Narrow" panose="020B0606020202030204" pitchFamily="34" charset="0"/>
              </a:rPr>
              <a:t>Skilled Nursing Facilities</a:t>
            </a:r>
          </a:p>
          <a:p>
            <a:pPr marL="742950" lvl="1" indent="-285750">
              <a:buFont typeface="Arial" panose="020B0604020202020204" pitchFamily="34" charset="0"/>
              <a:buChar char="•"/>
            </a:pPr>
            <a:r>
              <a:rPr lang="en-US" sz="1600" dirty="0">
                <a:solidFill>
                  <a:srgbClr val="000000"/>
                </a:solidFill>
                <a:latin typeface="Arial Narrow" panose="020B0606020202030204" pitchFamily="34" charset="0"/>
              </a:rPr>
              <a:t>Long-Term Acute Care</a:t>
            </a:r>
          </a:p>
        </p:txBody>
      </p:sp>
      <p:sp>
        <p:nvSpPr>
          <p:cNvPr id="18" name="Rectangle 17"/>
          <p:cNvSpPr/>
          <p:nvPr/>
        </p:nvSpPr>
        <p:spPr>
          <a:xfrm>
            <a:off x="5155111" y="2520992"/>
            <a:ext cx="3058516" cy="86003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1600" b="1" u="sng" dirty="0">
                <a:solidFill>
                  <a:srgbClr val="000000"/>
                </a:solidFill>
                <a:latin typeface="Arial Narrow" panose="020B0606020202030204" pitchFamily="34" charset="0"/>
              </a:rPr>
              <a:t>Inpatient Admissions</a:t>
            </a:r>
          </a:p>
          <a:p>
            <a:pPr marL="285750" indent="-285750">
              <a:buFont typeface="Arial" panose="020B0604020202020204" pitchFamily="34" charset="0"/>
              <a:buChar char="•"/>
            </a:pPr>
            <a:r>
              <a:rPr lang="en-US" sz="1600" dirty="0">
                <a:solidFill>
                  <a:srgbClr val="000000"/>
                </a:solidFill>
                <a:latin typeface="Arial Narrow" panose="020B0606020202030204" pitchFamily="34" charset="0"/>
              </a:rPr>
              <a:t>Mental Heath/ Substance Abuse</a:t>
            </a:r>
          </a:p>
        </p:txBody>
      </p:sp>
    </p:spTree>
    <p:extLst>
      <p:ext uri="{BB962C8B-B14F-4D97-AF65-F5344CB8AC3E}">
        <p14:creationId xmlns:p14="http://schemas.microsoft.com/office/powerpoint/2010/main" val="1943466821"/>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Arrow Connector 15"/>
          <p:cNvCxnSpPr/>
          <p:nvPr/>
        </p:nvCxnSpPr>
        <p:spPr>
          <a:xfrm flipH="1">
            <a:off x="4223926" y="1960685"/>
            <a:ext cx="8792" cy="747346"/>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4"/>
          </p:nvPr>
        </p:nvSpPr>
        <p:spPr/>
        <p:txBody>
          <a:bodyPr/>
          <a:lstStyle/>
          <a:p>
            <a:r>
              <a:rPr lang="en-US" dirty="0"/>
              <a:t>Kansas Preferred Blue Medicare Advantage</a:t>
            </a:r>
          </a:p>
        </p:txBody>
      </p:sp>
      <p:sp>
        <p:nvSpPr>
          <p:cNvPr id="6" name="Rounded Rectangle 5"/>
          <p:cNvSpPr/>
          <p:nvPr/>
        </p:nvSpPr>
        <p:spPr>
          <a:xfrm>
            <a:off x="2225195" y="923053"/>
            <a:ext cx="4015046" cy="1197033"/>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smtClean="0">
                <a:latin typeface="Arial Narrow" panose="020B0606020202030204" pitchFamily="34" charset="0"/>
              </a:rPr>
              <a:t>How can I check the status</a:t>
            </a:r>
            <a:br>
              <a:rPr lang="en-US" dirty="0" smtClean="0">
                <a:latin typeface="Arial Narrow" panose="020B0606020202030204" pitchFamily="34" charset="0"/>
              </a:rPr>
            </a:br>
            <a:r>
              <a:rPr lang="en-US" dirty="0" smtClean="0">
                <a:latin typeface="Arial Narrow" panose="020B0606020202030204" pitchFamily="34" charset="0"/>
              </a:rPr>
              <a:t>of a Prior Authorization?</a:t>
            </a:r>
            <a:endParaRPr lang="en-US" dirty="0">
              <a:latin typeface="Arial Narrow" panose="020B0606020202030204" pitchFamily="34" charset="0"/>
            </a:endParaRPr>
          </a:p>
        </p:txBody>
      </p:sp>
      <p:graphicFrame>
        <p:nvGraphicFramePr>
          <p:cNvPr id="15" name="Diagram 14"/>
          <p:cNvGraphicFramePr/>
          <p:nvPr>
            <p:extLst>
              <p:ext uri="{D42A27DB-BD31-4B8C-83A1-F6EECF244321}">
                <p14:modId xmlns:p14="http://schemas.microsoft.com/office/powerpoint/2010/main" val="1199069747"/>
              </p:ext>
            </p:extLst>
          </p:nvPr>
        </p:nvGraphicFramePr>
        <p:xfrm>
          <a:off x="2873292" y="2818595"/>
          <a:ext cx="2718852" cy="15727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Rounded Rectangle 16"/>
          <p:cNvSpPr/>
          <p:nvPr/>
        </p:nvSpPr>
        <p:spPr>
          <a:xfrm>
            <a:off x="1342110" y="4864232"/>
            <a:ext cx="5781216" cy="716438"/>
          </a:xfrm>
          <a:prstGeom prst="roundRect">
            <a:avLst/>
          </a:prstGeom>
          <a:solidFill>
            <a:srgbClr val="00B050"/>
          </a:solidFill>
          <a:ln>
            <a:solidFill>
              <a:srgbClr val="00B05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smtClean="0">
                <a:latin typeface="Arial Narrow" panose="020B0606020202030204" pitchFamily="34" charset="0"/>
              </a:rPr>
              <a:t>All inpatient mental health/substance abuse is completed by New Directions Behavioral Health status can be checked on </a:t>
            </a:r>
            <a:r>
              <a:rPr lang="en-US" dirty="0" err="1" smtClean="0">
                <a:latin typeface="Arial Narrow" panose="020B0606020202030204" pitchFamily="34" charset="0"/>
              </a:rPr>
              <a:t>WebPass</a:t>
            </a:r>
            <a:r>
              <a:rPr lang="en-US" dirty="0" smtClean="0">
                <a:latin typeface="Arial Narrow" panose="020B0606020202030204" pitchFamily="34" charset="0"/>
              </a:rPr>
              <a:t>.</a:t>
            </a:r>
          </a:p>
        </p:txBody>
      </p:sp>
      <p:sp>
        <p:nvSpPr>
          <p:cNvPr id="7" name="Rectangle 6"/>
          <p:cNvSpPr/>
          <p:nvPr/>
        </p:nvSpPr>
        <p:spPr>
          <a:xfrm>
            <a:off x="2216403" y="923053"/>
            <a:ext cx="4015046" cy="1197032"/>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Narrow" panose="020B0606020202030204" pitchFamily="34" charset="0"/>
              </a:rPr>
              <a:t>How can I check the status</a:t>
            </a:r>
            <a:br>
              <a:rPr lang="en-US" dirty="0">
                <a:latin typeface="Arial Narrow" panose="020B0606020202030204" pitchFamily="34" charset="0"/>
              </a:rPr>
            </a:br>
            <a:r>
              <a:rPr lang="en-US" dirty="0">
                <a:latin typeface="Arial Narrow" panose="020B0606020202030204" pitchFamily="34" charset="0"/>
              </a:rPr>
              <a:t>of a Prior Authorization?</a:t>
            </a:r>
          </a:p>
        </p:txBody>
      </p:sp>
    </p:spTree>
    <p:extLst>
      <p:ext uri="{BB962C8B-B14F-4D97-AF65-F5344CB8AC3E}">
        <p14:creationId xmlns:p14="http://schemas.microsoft.com/office/powerpoint/2010/main" val="394626398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Arrow Connector 15"/>
          <p:cNvCxnSpPr/>
          <p:nvPr/>
        </p:nvCxnSpPr>
        <p:spPr>
          <a:xfrm flipH="1">
            <a:off x="4504267" y="2276570"/>
            <a:ext cx="8794" cy="871076"/>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4"/>
          </p:nvPr>
        </p:nvSpPr>
        <p:spPr/>
        <p:txBody>
          <a:bodyPr/>
          <a:lstStyle/>
          <a:p>
            <a:r>
              <a:rPr lang="en-US" dirty="0"/>
              <a:t>Kansas Preferred Blue Medicare Advantage</a:t>
            </a:r>
          </a:p>
        </p:txBody>
      </p:sp>
      <p:sp>
        <p:nvSpPr>
          <p:cNvPr id="6" name="Rounded Rectangle 5"/>
          <p:cNvSpPr/>
          <p:nvPr/>
        </p:nvSpPr>
        <p:spPr>
          <a:xfrm>
            <a:off x="2501141" y="1397837"/>
            <a:ext cx="4015046" cy="1197033"/>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smtClean="0">
                <a:latin typeface="Arial Narrow" panose="020B0606020202030204" pitchFamily="34" charset="0"/>
              </a:rPr>
              <a:t>What are the time frames for obtaining a Prior Authorization?</a:t>
            </a:r>
            <a:endParaRPr lang="en-US" dirty="0">
              <a:latin typeface="Arial Narrow" panose="020B060602020203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611277093"/>
              </p:ext>
            </p:extLst>
          </p:nvPr>
        </p:nvGraphicFramePr>
        <p:xfrm>
          <a:off x="1456267" y="3392853"/>
          <a:ext cx="6096000" cy="148336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477246309"/>
                    </a:ext>
                  </a:extLst>
                </a:gridCol>
                <a:gridCol w="3048000">
                  <a:extLst>
                    <a:ext uri="{9D8B030D-6E8A-4147-A177-3AD203B41FA5}">
                      <a16:colId xmlns:a16="http://schemas.microsoft.com/office/drawing/2014/main" val="3546820244"/>
                    </a:ext>
                  </a:extLst>
                </a:gridCol>
              </a:tblGrid>
              <a:tr h="370840">
                <a:tc>
                  <a:txBody>
                    <a:bodyPr/>
                    <a:lstStyle/>
                    <a:p>
                      <a:r>
                        <a:rPr lang="en-US" sz="1400" dirty="0" smtClean="0">
                          <a:latin typeface="Arial Narrow" panose="020B0606020202030204" pitchFamily="34" charset="0"/>
                        </a:rPr>
                        <a:t>Type of Admission</a:t>
                      </a:r>
                      <a:endParaRPr lang="en-US" sz="1400" dirty="0">
                        <a:latin typeface="Arial Narrow" panose="020B0606020202030204" pitchFamily="34" charset="0"/>
                      </a:endParaRPr>
                    </a:p>
                  </a:txBody>
                  <a:tcPr/>
                </a:tc>
                <a:tc>
                  <a:txBody>
                    <a:bodyPr/>
                    <a:lstStyle/>
                    <a:p>
                      <a:r>
                        <a:rPr lang="en-US" sz="1400" dirty="0" smtClean="0">
                          <a:latin typeface="Arial Narrow" panose="020B0606020202030204" pitchFamily="34" charset="0"/>
                        </a:rPr>
                        <a:t>Time Frame for Prior Authorization</a:t>
                      </a:r>
                      <a:endParaRPr lang="en-US" sz="1400" dirty="0">
                        <a:latin typeface="Arial Narrow" panose="020B0606020202030204" pitchFamily="34" charset="0"/>
                      </a:endParaRPr>
                    </a:p>
                  </a:txBody>
                  <a:tcPr/>
                </a:tc>
                <a:extLst>
                  <a:ext uri="{0D108BD9-81ED-4DB2-BD59-A6C34878D82A}">
                    <a16:rowId xmlns:a16="http://schemas.microsoft.com/office/drawing/2014/main" val="2614749749"/>
                  </a:ext>
                </a:extLst>
              </a:tr>
              <a:tr h="370840">
                <a:tc>
                  <a:txBody>
                    <a:bodyPr/>
                    <a:lstStyle/>
                    <a:p>
                      <a:r>
                        <a:rPr lang="en-US" sz="1400" dirty="0" smtClean="0">
                          <a:latin typeface="Arial Narrow" panose="020B0606020202030204" pitchFamily="34" charset="0"/>
                        </a:rPr>
                        <a:t>Emergency Admission (through</a:t>
                      </a:r>
                      <a:r>
                        <a:rPr lang="en-US" sz="1400" baseline="0" dirty="0" smtClean="0">
                          <a:latin typeface="Arial Narrow" panose="020B0606020202030204" pitchFamily="34" charset="0"/>
                        </a:rPr>
                        <a:t> ER)</a:t>
                      </a:r>
                      <a:endParaRPr lang="en-US" sz="1400" dirty="0">
                        <a:latin typeface="Arial Narrow" panose="020B0606020202030204" pitchFamily="34" charset="0"/>
                      </a:endParaRPr>
                    </a:p>
                  </a:txBody>
                  <a:tcPr/>
                </a:tc>
                <a:tc>
                  <a:txBody>
                    <a:bodyPr/>
                    <a:lstStyle/>
                    <a:p>
                      <a:r>
                        <a:rPr lang="en-US" sz="1400" dirty="0" smtClean="0">
                          <a:latin typeface="Arial Narrow" panose="020B0606020202030204" pitchFamily="34" charset="0"/>
                        </a:rPr>
                        <a:t>As soon</a:t>
                      </a:r>
                      <a:r>
                        <a:rPr lang="en-US" sz="1400" baseline="0" dirty="0" smtClean="0">
                          <a:latin typeface="Arial Narrow" panose="020B0606020202030204" pitchFamily="34" charset="0"/>
                        </a:rPr>
                        <a:t> as possible (same day/next day)</a:t>
                      </a:r>
                      <a:endParaRPr lang="en-US" sz="1400" dirty="0">
                        <a:latin typeface="Arial Narrow" panose="020B0606020202030204" pitchFamily="34" charset="0"/>
                      </a:endParaRPr>
                    </a:p>
                  </a:txBody>
                  <a:tcPr/>
                </a:tc>
                <a:extLst>
                  <a:ext uri="{0D108BD9-81ED-4DB2-BD59-A6C34878D82A}">
                    <a16:rowId xmlns:a16="http://schemas.microsoft.com/office/drawing/2014/main" val="2508137829"/>
                  </a:ext>
                </a:extLst>
              </a:tr>
              <a:tr h="370840">
                <a:tc>
                  <a:txBody>
                    <a:bodyPr/>
                    <a:lstStyle/>
                    <a:p>
                      <a:r>
                        <a:rPr lang="en-US" sz="1400" dirty="0" smtClean="0">
                          <a:latin typeface="Arial Narrow" panose="020B0606020202030204" pitchFamily="34" charset="0"/>
                        </a:rPr>
                        <a:t>Elective Admissions</a:t>
                      </a:r>
                      <a:endParaRPr lang="en-US" sz="1400" dirty="0">
                        <a:latin typeface="Arial Narrow" panose="020B0606020202030204" pitchFamily="34" charset="0"/>
                      </a:endParaRPr>
                    </a:p>
                  </a:txBody>
                  <a:tcPr/>
                </a:tc>
                <a:tc>
                  <a:txBody>
                    <a:bodyPr/>
                    <a:lstStyle/>
                    <a:p>
                      <a:r>
                        <a:rPr lang="en-US" sz="1400" dirty="0" smtClean="0">
                          <a:latin typeface="Arial Narrow" panose="020B0606020202030204" pitchFamily="34" charset="0"/>
                        </a:rPr>
                        <a:t>14 days</a:t>
                      </a:r>
                      <a:r>
                        <a:rPr lang="en-US" sz="1400" baseline="0" dirty="0" smtClean="0">
                          <a:latin typeface="Arial Narrow" panose="020B0606020202030204" pitchFamily="34" charset="0"/>
                        </a:rPr>
                        <a:t> prior to elective inpatient stay</a:t>
                      </a:r>
                      <a:endParaRPr lang="en-US" sz="1400" dirty="0">
                        <a:latin typeface="Arial Narrow" panose="020B0606020202030204" pitchFamily="34" charset="0"/>
                      </a:endParaRPr>
                    </a:p>
                  </a:txBody>
                  <a:tcPr/>
                </a:tc>
                <a:extLst>
                  <a:ext uri="{0D108BD9-81ED-4DB2-BD59-A6C34878D82A}">
                    <a16:rowId xmlns:a16="http://schemas.microsoft.com/office/drawing/2014/main" val="1648286275"/>
                  </a:ext>
                </a:extLst>
              </a:tr>
              <a:tr h="370840">
                <a:tc>
                  <a:txBody>
                    <a:bodyPr/>
                    <a:lstStyle/>
                    <a:p>
                      <a:r>
                        <a:rPr lang="en-US" sz="1400" dirty="0" smtClean="0">
                          <a:latin typeface="Arial Narrow" panose="020B0606020202030204" pitchFamily="34" charset="0"/>
                        </a:rPr>
                        <a:t>Obstetrical Admissions</a:t>
                      </a:r>
                      <a:endParaRPr lang="en-US" sz="1400" dirty="0">
                        <a:latin typeface="Arial Narrow" panose="020B0606020202030204" pitchFamily="34" charset="0"/>
                      </a:endParaRPr>
                    </a:p>
                  </a:txBody>
                  <a:tcPr/>
                </a:tc>
                <a:tc>
                  <a:txBody>
                    <a:bodyPr/>
                    <a:lstStyle/>
                    <a:p>
                      <a:r>
                        <a:rPr lang="en-US" sz="1400" dirty="0" smtClean="0">
                          <a:latin typeface="Arial Narrow" panose="020B0606020202030204" pitchFamily="34" charset="0"/>
                        </a:rPr>
                        <a:t>1</a:t>
                      </a:r>
                      <a:r>
                        <a:rPr lang="en-US" sz="1400" baseline="0" dirty="0" smtClean="0">
                          <a:latin typeface="Arial Narrow" panose="020B0606020202030204" pitchFamily="34" charset="0"/>
                        </a:rPr>
                        <a:t> day following discharge</a:t>
                      </a:r>
                      <a:endParaRPr lang="en-US" sz="1400" dirty="0">
                        <a:latin typeface="Arial Narrow" panose="020B0606020202030204" pitchFamily="34" charset="0"/>
                      </a:endParaRPr>
                    </a:p>
                  </a:txBody>
                  <a:tcPr/>
                </a:tc>
                <a:extLst>
                  <a:ext uri="{0D108BD9-81ED-4DB2-BD59-A6C34878D82A}">
                    <a16:rowId xmlns:a16="http://schemas.microsoft.com/office/drawing/2014/main" val="1924107521"/>
                  </a:ext>
                </a:extLst>
              </a:tr>
            </a:tbl>
          </a:graphicData>
        </a:graphic>
      </p:graphicFrame>
      <p:sp>
        <p:nvSpPr>
          <p:cNvPr id="7" name="Rectangle 6"/>
          <p:cNvSpPr/>
          <p:nvPr/>
        </p:nvSpPr>
        <p:spPr>
          <a:xfrm>
            <a:off x="2496744" y="1404534"/>
            <a:ext cx="4015046" cy="1197032"/>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Narrow" panose="020B0606020202030204" pitchFamily="34" charset="0"/>
              </a:rPr>
              <a:t>What are the time frames for obtaining a Prior Authorization?</a:t>
            </a:r>
          </a:p>
        </p:txBody>
      </p:sp>
    </p:spTree>
    <p:extLst>
      <p:ext uri="{BB962C8B-B14F-4D97-AF65-F5344CB8AC3E}">
        <p14:creationId xmlns:p14="http://schemas.microsoft.com/office/powerpoint/2010/main" val="29443365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p:txBody>
          <a:bodyPr/>
          <a:lstStyle/>
          <a:p>
            <a:r>
              <a:rPr lang="en-US" dirty="0" smtClean="0"/>
              <a:t>Kansas Preferred Blue Medicare Advantage</a:t>
            </a:r>
            <a:endParaRPr lang="en-US" dirty="0"/>
          </a:p>
        </p:txBody>
      </p:sp>
      <p:sp>
        <p:nvSpPr>
          <p:cNvPr id="8" name="TextBox 7"/>
          <p:cNvSpPr txBox="1"/>
          <p:nvPr/>
        </p:nvSpPr>
        <p:spPr>
          <a:xfrm>
            <a:off x="495301" y="981075"/>
            <a:ext cx="8055768" cy="461665"/>
          </a:xfrm>
          <a:prstGeom prst="rect">
            <a:avLst/>
          </a:prstGeom>
          <a:noFill/>
        </p:spPr>
        <p:txBody>
          <a:bodyPr wrap="square" rtlCol="0">
            <a:spAutoFit/>
          </a:bodyPr>
          <a:lstStyle/>
          <a:p>
            <a:r>
              <a:rPr lang="en-US" sz="2400" dirty="0" smtClean="0">
                <a:solidFill>
                  <a:schemeClr val="bg2"/>
                </a:solidFill>
              </a:rPr>
              <a:t>Agenda</a:t>
            </a:r>
            <a:endParaRPr lang="en-US" sz="2400" dirty="0">
              <a:solidFill>
                <a:schemeClr val="bg2"/>
              </a:solidFill>
            </a:endParaRPr>
          </a:p>
        </p:txBody>
      </p:sp>
      <p:sp>
        <p:nvSpPr>
          <p:cNvPr id="10" name="TextBox 9"/>
          <p:cNvSpPr txBox="1"/>
          <p:nvPr/>
        </p:nvSpPr>
        <p:spPr>
          <a:xfrm>
            <a:off x="495301" y="1771650"/>
            <a:ext cx="8055768" cy="258532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Welcome</a:t>
            </a:r>
          </a:p>
          <a:p>
            <a:pPr marL="285750" indent="-285750">
              <a:buFont typeface="Arial" panose="020B0604020202020204" pitchFamily="34" charset="0"/>
              <a:buChar char="•"/>
            </a:pPr>
            <a:r>
              <a:rPr lang="en-US" dirty="0" smtClean="0"/>
              <a:t>Map (Network Counties)</a:t>
            </a:r>
          </a:p>
          <a:p>
            <a:pPr marL="285750" indent="-285750">
              <a:buFont typeface="Arial" panose="020B0604020202020204" pitchFamily="34" charset="0"/>
              <a:buChar char="•"/>
            </a:pPr>
            <a:r>
              <a:rPr lang="en-US" dirty="0" smtClean="0"/>
              <a:t>Member ID Cards</a:t>
            </a:r>
          </a:p>
          <a:p>
            <a:pPr marL="285750" indent="-285750">
              <a:buFont typeface="Arial" panose="020B0604020202020204" pitchFamily="34" charset="0"/>
              <a:buChar char="•"/>
            </a:pPr>
            <a:r>
              <a:rPr lang="en-US" dirty="0" smtClean="0"/>
              <a:t>Availity</a:t>
            </a:r>
          </a:p>
          <a:p>
            <a:pPr marL="285750" indent="-285750">
              <a:buFont typeface="Arial" panose="020B0604020202020204" pitchFamily="34" charset="0"/>
              <a:buChar char="•"/>
            </a:pPr>
            <a:r>
              <a:rPr lang="en-US" dirty="0" smtClean="0"/>
              <a:t>Policies</a:t>
            </a:r>
          </a:p>
          <a:p>
            <a:pPr marL="285750" indent="-285750">
              <a:buFont typeface="Arial" panose="020B0604020202020204" pitchFamily="34" charset="0"/>
              <a:buChar char="•"/>
            </a:pPr>
            <a:r>
              <a:rPr lang="en-US" dirty="0" smtClean="0"/>
              <a:t>Medical Policy Hierarchy</a:t>
            </a:r>
          </a:p>
          <a:p>
            <a:pPr marL="285750" indent="-285750">
              <a:buFont typeface="Arial" panose="020B0604020202020204" pitchFamily="34" charset="0"/>
              <a:buChar char="•"/>
            </a:pPr>
            <a:r>
              <a:rPr lang="en-US" dirty="0" smtClean="0"/>
              <a:t>Prior Authorizations</a:t>
            </a:r>
          </a:p>
          <a:p>
            <a:pPr marL="285750" indent="-285750">
              <a:buFont typeface="Arial" panose="020B0604020202020204" pitchFamily="34" charset="0"/>
              <a:buChar char="•"/>
            </a:pPr>
            <a:r>
              <a:rPr lang="en-US" dirty="0" smtClean="0"/>
              <a:t>Claim Filing</a:t>
            </a:r>
          </a:p>
          <a:p>
            <a:pPr marL="285750" indent="-285750">
              <a:buFont typeface="Arial" panose="020B0604020202020204" pitchFamily="34" charset="0"/>
              <a:buChar char="•"/>
            </a:pPr>
            <a:r>
              <a:rPr lang="en-US" dirty="0" smtClean="0"/>
              <a:t>Appeals</a:t>
            </a:r>
          </a:p>
        </p:txBody>
      </p:sp>
    </p:spTree>
    <p:extLst>
      <p:ext uri="{BB962C8B-B14F-4D97-AF65-F5344CB8AC3E}">
        <p14:creationId xmlns:p14="http://schemas.microsoft.com/office/powerpoint/2010/main" val="4288410385"/>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5300" y="991961"/>
            <a:ext cx="8055768" cy="461665"/>
          </a:xfrm>
          <a:prstGeom prst="rect">
            <a:avLst/>
          </a:prstGeom>
          <a:noFill/>
        </p:spPr>
        <p:txBody>
          <a:bodyPr wrap="square" rtlCol="0">
            <a:spAutoFit/>
          </a:bodyPr>
          <a:lstStyle/>
          <a:p>
            <a:r>
              <a:rPr lang="en-US" sz="2400" dirty="0" smtClean="0">
                <a:solidFill>
                  <a:schemeClr val="bg2"/>
                </a:solidFill>
              </a:rPr>
              <a:t>Claim Filing</a:t>
            </a:r>
            <a:endParaRPr lang="en-US" sz="2400" dirty="0">
              <a:solidFill>
                <a:schemeClr val="bg2"/>
              </a:solidFill>
            </a:endParaRPr>
          </a:p>
        </p:txBody>
      </p:sp>
      <p:sp>
        <p:nvSpPr>
          <p:cNvPr id="4" name="TextBox 3"/>
          <p:cNvSpPr txBox="1"/>
          <p:nvPr/>
        </p:nvSpPr>
        <p:spPr>
          <a:xfrm>
            <a:off x="495301" y="1771650"/>
            <a:ext cx="8055768" cy="313932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Submit electronic claims to BCBSKS, Payer ID 47163</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Submit paper claims to:</a:t>
            </a:r>
          </a:p>
          <a:p>
            <a:pPr lvl="1"/>
            <a:r>
              <a:rPr lang="en-US" dirty="0"/>
              <a:t>Kansas Preferred Blue Medicare Advantage</a:t>
            </a:r>
          </a:p>
          <a:p>
            <a:pPr lvl="1"/>
            <a:r>
              <a:rPr lang="en-US" dirty="0"/>
              <a:t>P.O. Box 239</a:t>
            </a:r>
          </a:p>
          <a:p>
            <a:pPr lvl="1"/>
            <a:r>
              <a:rPr lang="en-US" dirty="0"/>
              <a:t>Topeka, KS 66629</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Non-Kansas providers, file with the local Blue plan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Timely filing </a:t>
            </a:r>
          </a:p>
          <a:p>
            <a:pPr lvl="1"/>
            <a:endParaRPr lang="en-US" dirty="0"/>
          </a:p>
        </p:txBody>
      </p:sp>
      <p:sp>
        <p:nvSpPr>
          <p:cNvPr id="5" name="Text Placeholder 4"/>
          <p:cNvSpPr>
            <a:spLocks noGrp="1"/>
          </p:cNvSpPr>
          <p:nvPr>
            <p:ph type="body" sz="quarter" idx="14"/>
          </p:nvPr>
        </p:nvSpPr>
        <p:spPr/>
        <p:txBody>
          <a:bodyPr/>
          <a:lstStyle/>
          <a:p>
            <a:r>
              <a:rPr lang="en-US" dirty="0"/>
              <a:t>Kansas Preferred Blue Medicare Advantage</a:t>
            </a:r>
          </a:p>
        </p:txBody>
      </p:sp>
    </p:spTree>
    <p:extLst>
      <p:ext uri="{BB962C8B-B14F-4D97-AF65-F5344CB8AC3E}">
        <p14:creationId xmlns:p14="http://schemas.microsoft.com/office/powerpoint/2010/main" val="386073269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5301" y="981075"/>
            <a:ext cx="8055768" cy="461665"/>
          </a:xfrm>
          <a:prstGeom prst="rect">
            <a:avLst/>
          </a:prstGeom>
          <a:noFill/>
        </p:spPr>
        <p:txBody>
          <a:bodyPr wrap="square" rtlCol="0">
            <a:spAutoFit/>
          </a:bodyPr>
          <a:lstStyle/>
          <a:p>
            <a:r>
              <a:rPr lang="en-US" sz="2400" dirty="0" smtClean="0">
                <a:solidFill>
                  <a:schemeClr val="bg2"/>
                </a:solidFill>
              </a:rPr>
              <a:t>Pre and Post-Service Appeals &amp; Payment Disputes</a:t>
            </a:r>
            <a:endParaRPr lang="en-US" sz="2400" dirty="0">
              <a:solidFill>
                <a:schemeClr val="bg2"/>
              </a:solidFill>
            </a:endParaRPr>
          </a:p>
        </p:txBody>
      </p:sp>
      <p:sp>
        <p:nvSpPr>
          <p:cNvPr id="4" name="TextBox 3"/>
          <p:cNvSpPr txBox="1"/>
          <p:nvPr/>
        </p:nvSpPr>
        <p:spPr>
          <a:xfrm>
            <a:off x="505240" y="1771650"/>
            <a:ext cx="8055768" cy="258532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First-Level </a:t>
            </a:r>
          </a:p>
          <a:p>
            <a:pPr marL="742950" lvl="1" indent="-285750">
              <a:buFont typeface="Arial" panose="020B0604020202020204" pitchFamily="34" charset="0"/>
              <a:buChar char="•"/>
            </a:pPr>
            <a:r>
              <a:rPr lang="en-US" dirty="0" smtClean="0"/>
              <a:t>Call Provider Services</a:t>
            </a:r>
          </a:p>
          <a:p>
            <a:pPr marL="742950" lvl="1" indent="-285750">
              <a:buFont typeface="Arial" panose="020B0604020202020204" pitchFamily="34" charset="0"/>
              <a:buChar char="•"/>
            </a:pPr>
            <a:r>
              <a:rPr lang="en-US" dirty="0" smtClean="0"/>
              <a:t>Submit within 60 days of the initial determination</a:t>
            </a:r>
          </a:p>
          <a:p>
            <a:pPr marL="742950" lvl="1" indent="-285750">
              <a:buFont typeface="Arial" panose="020B0604020202020204" pitchFamily="34" charset="0"/>
              <a:buChar char="•"/>
            </a:pPr>
            <a:r>
              <a:rPr lang="en-US" dirty="0" smtClean="0"/>
              <a:t>Pre-Service appeals will be reviewed and responded to within 30 days of receipt</a:t>
            </a:r>
          </a:p>
          <a:p>
            <a:pPr marL="742950" lvl="1" indent="-285750">
              <a:buFont typeface="Arial" panose="020B0604020202020204" pitchFamily="34" charset="0"/>
              <a:buChar char="•"/>
            </a:pPr>
            <a:r>
              <a:rPr lang="en-US" dirty="0" smtClean="0"/>
              <a:t>Post-Service appeals will be reviewed and responded to within 60 days of receipt</a:t>
            </a:r>
          </a:p>
          <a:p>
            <a:pPr marL="742950" lvl="1" indent="-285750">
              <a:buFont typeface="Arial" panose="020B0604020202020204" pitchFamily="34" charset="0"/>
              <a:buChar char="•"/>
            </a:pPr>
            <a:endParaRPr lang="en-US" dirty="0" smtClean="0"/>
          </a:p>
          <a:p>
            <a:pPr lvl="1"/>
            <a:endParaRPr lang="en-US" dirty="0" smtClean="0"/>
          </a:p>
        </p:txBody>
      </p:sp>
      <p:sp>
        <p:nvSpPr>
          <p:cNvPr id="5" name="Text Placeholder 4"/>
          <p:cNvSpPr>
            <a:spLocks noGrp="1"/>
          </p:cNvSpPr>
          <p:nvPr>
            <p:ph type="body" sz="quarter" idx="14"/>
          </p:nvPr>
        </p:nvSpPr>
        <p:spPr/>
        <p:txBody>
          <a:bodyPr/>
          <a:lstStyle/>
          <a:p>
            <a:r>
              <a:rPr lang="en-US" dirty="0"/>
              <a:t>Kansas Preferred Blue Medicare Advantage</a:t>
            </a:r>
          </a:p>
        </p:txBody>
      </p:sp>
    </p:spTree>
    <p:extLst>
      <p:ext uri="{BB962C8B-B14F-4D97-AF65-F5344CB8AC3E}">
        <p14:creationId xmlns:p14="http://schemas.microsoft.com/office/powerpoint/2010/main" val="1996196385"/>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5300" y="755656"/>
            <a:ext cx="8055768" cy="461665"/>
          </a:xfrm>
          <a:prstGeom prst="rect">
            <a:avLst/>
          </a:prstGeom>
          <a:noFill/>
        </p:spPr>
        <p:txBody>
          <a:bodyPr wrap="square" rtlCol="0">
            <a:spAutoFit/>
          </a:bodyPr>
          <a:lstStyle/>
          <a:p>
            <a:r>
              <a:rPr lang="en-US" sz="2400" dirty="0" smtClean="0">
                <a:solidFill>
                  <a:schemeClr val="bg2"/>
                </a:solidFill>
              </a:rPr>
              <a:t>Contact Information </a:t>
            </a:r>
            <a:endParaRPr lang="en-US" sz="2400" dirty="0">
              <a:solidFill>
                <a:schemeClr val="bg2"/>
              </a:solidFill>
            </a:endParaRPr>
          </a:p>
        </p:txBody>
      </p:sp>
      <p:sp>
        <p:nvSpPr>
          <p:cNvPr id="5" name="Text Placeholder 4"/>
          <p:cNvSpPr>
            <a:spLocks noGrp="1"/>
          </p:cNvSpPr>
          <p:nvPr>
            <p:ph type="body" sz="quarter" idx="14"/>
          </p:nvPr>
        </p:nvSpPr>
        <p:spPr/>
        <p:txBody>
          <a:bodyPr/>
          <a:lstStyle/>
          <a:p>
            <a:r>
              <a:rPr lang="en-US" dirty="0"/>
              <a:t>Kansas Preferred Blue Medicare Advantage</a:t>
            </a:r>
          </a:p>
        </p:txBody>
      </p:sp>
      <p:pic>
        <p:nvPicPr>
          <p:cNvPr id="2" name="Picture 1"/>
          <p:cNvPicPr>
            <a:picLocks noChangeAspect="1"/>
          </p:cNvPicPr>
          <p:nvPr/>
        </p:nvPicPr>
        <p:blipFill>
          <a:blip r:embed="rId3"/>
          <a:stretch>
            <a:fillRect/>
          </a:stretch>
        </p:blipFill>
        <p:spPr>
          <a:xfrm>
            <a:off x="1126892" y="1217321"/>
            <a:ext cx="7030789" cy="4917909"/>
          </a:xfrm>
          <a:prstGeom prst="rect">
            <a:avLst/>
          </a:prstGeom>
        </p:spPr>
      </p:pic>
    </p:spTree>
    <p:extLst>
      <p:ext uri="{BB962C8B-B14F-4D97-AF65-F5344CB8AC3E}">
        <p14:creationId xmlns:p14="http://schemas.microsoft.com/office/powerpoint/2010/main" val="57373416"/>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r>
              <a:rPr lang="en-US" dirty="0" smtClean="0"/>
              <a:t>Jessica L. Moore</a:t>
            </a:r>
            <a:endParaRPr lang="en-US" dirty="0"/>
          </a:p>
        </p:txBody>
      </p:sp>
      <p:sp>
        <p:nvSpPr>
          <p:cNvPr id="4" name="Text Placeholder 3"/>
          <p:cNvSpPr>
            <a:spLocks noGrp="1"/>
          </p:cNvSpPr>
          <p:nvPr>
            <p:ph type="body" sz="quarter" idx="13"/>
          </p:nvPr>
        </p:nvSpPr>
        <p:spPr/>
        <p:txBody>
          <a:bodyPr>
            <a:normAutofit fontScale="92500"/>
          </a:bodyPr>
          <a:lstStyle/>
          <a:p>
            <a:r>
              <a:rPr lang="en-US" sz="1200" dirty="0" smtClean="0"/>
              <a:t>Education and Communication Coordinator, Institutional Provider Relations</a:t>
            </a:r>
          </a:p>
          <a:p>
            <a:r>
              <a:rPr lang="en-US" sz="1200" dirty="0" smtClean="0"/>
              <a:t>785-291-7236</a:t>
            </a:r>
          </a:p>
          <a:p>
            <a:r>
              <a:rPr lang="en-US" sz="1200" dirty="0" smtClean="0"/>
              <a:t>Jessica.moore@bcbsks.com</a:t>
            </a:r>
            <a:endParaRPr lang="en-US" sz="1200" dirty="0"/>
          </a:p>
        </p:txBody>
      </p:sp>
    </p:spTree>
    <p:extLst>
      <p:ext uri="{BB962C8B-B14F-4D97-AF65-F5344CB8AC3E}">
        <p14:creationId xmlns:p14="http://schemas.microsoft.com/office/powerpoint/2010/main" val="43575807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5301" y="1032986"/>
            <a:ext cx="8055768" cy="461665"/>
          </a:xfrm>
          <a:prstGeom prst="rect">
            <a:avLst/>
          </a:prstGeom>
          <a:noFill/>
        </p:spPr>
        <p:txBody>
          <a:bodyPr wrap="square" rtlCol="0">
            <a:spAutoFit/>
          </a:bodyPr>
          <a:lstStyle/>
          <a:p>
            <a:r>
              <a:rPr lang="en-US" sz="2400" dirty="0" smtClean="0">
                <a:solidFill>
                  <a:schemeClr val="bg2"/>
                </a:solidFill>
              </a:rPr>
              <a:t>Map</a:t>
            </a:r>
            <a:endParaRPr lang="en-US" sz="2400" dirty="0">
              <a:solidFill>
                <a:schemeClr val="bg2"/>
              </a:solidFill>
            </a:endParaRPr>
          </a:p>
        </p:txBody>
      </p:sp>
      <p:sp>
        <p:nvSpPr>
          <p:cNvPr id="6" name="TextBox 5"/>
          <p:cNvSpPr txBox="1"/>
          <p:nvPr/>
        </p:nvSpPr>
        <p:spPr>
          <a:xfrm>
            <a:off x="495301" y="1771650"/>
            <a:ext cx="8055768" cy="369332"/>
          </a:xfrm>
          <a:prstGeom prst="rect">
            <a:avLst/>
          </a:prstGeom>
          <a:noFill/>
        </p:spPr>
        <p:txBody>
          <a:bodyPr wrap="square" rtlCol="0">
            <a:spAutoFit/>
          </a:bodyPr>
          <a:lstStyle/>
          <a:p>
            <a:endParaRPr lang="en-US" dirty="0"/>
          </a:p>
        </p:txBody>
      </p:sp>
      <p:sp>
        <p:nvSpPr>
          <p:cNvPr id="8" name="TextBox 7"/>
          <p:cNvSpPr txBox="1"/>
          <p:nvPr/>
        </p:nvSpPr>
        <p:spPr>
          <a:xfrm>
            <a:off x="495301" y="1771650"/>
            <a:ext cx="8055768" cy="646331"/>
          </a:xfrm>
          <a:prstGeom prst="rect">
            <a:avLst/>
          </a:prstGeom>
          <a:noFill/>
        </p:spPr>
        <p:txBody>
          <a:bodyPr wrap="square" rtlCol="0">
            <a:spAutoFit/>
          </a:bodyPr>
          <a:lstStyle/>
          <a:p>
            <a:r>
              <a:rPr lang="en-US" dirty="0" err="1" smtClean="0"/>
              <a:t>Jasdlfkjs;lkdfj</a:t>
            </a:r>
            <a:r>
              <a:rPr lang="en-US" dirty="0" smtClean="0"/>
              <a:t> </a:t>
            </a:r>
            <a:r>
              <a:rPr lang="en-US" dirty="0" err="1" smtClean="0"/>
              <a:t>ls;adjfp</a:t>
            </a:r>
            <a:r>
              <a:rPr lang="en-US" dirty="0" smtClean="0"/>
              <a:t>';</a:t>
            </a:r>
            <a:r>
              <a:rPr lang="en-US" dirty="0" err="1" smtClean="0"/>
              <a:t>slk</a:t>
            </a:r>
            <a:r>
              <a:rPr lang="en-US" dirty="0" smtClean="0"/>
              <a:t> </a:t>
            </a:r>
            <a:r>
              <a:rPr lang="en-US" dirty="0" err="1" smtClean="0"/>
              <a:t>df</a:t>
            </a:r>
            <a:endParaRPr lang="en-US" dirty="0" smtClean="0"/>
          </a:p>
          <a:p>
            <a:r>
              <a:rPr lang="en-US" dirty="0" smtClean="0"/>
              <a:t>;</a:t>
            </a:r>
            <a:r>
              <a:rPr lang="en-US" dirty="0" err="1" smtClean="0"/>
              <a:t>lsk</a:t>
            </a:r>
            <a:r>
              <a:rPr lang="en-US" dirty="0" smtClean="0"/>
              <a:t> e </a:t>
            </a:r>
            <a:r>
              <a:rPr lang="en-US" dirty="0" err="1" smtClean="0"/>
              <a:t>ljkw</a:t>
            </a:r>
            <a:r>
              <a:rPr lang="en-US" dirty="0" smtClean="0"/>
              <a:t>';</a:t>
            </a:r>
            <a:endParaRPr lang="en-US" dirty="0"/>
          </a:p>
        </p:txBody>
      </p:sp>
      <p:pic>
        <p:nvPicPr>
          <p:cNvPr id="11" name="Picture 10" descr="MA County Map.pdf - Adobe Acrobat Reader DC"/>
          <p:cNvPicPr>
            <a:picLocks noChangeAspect="1"/>
          </p:cNvPicPr>
          <p:nvPr/>
        </p:nvPicPr>
        <p:blipFill rotWithShape="1">
          <a:blip r:embed="rId3">
            <a:extLst>
              <a:ext uri="{28A0092B-C50C-407E-A947-70E740481C1C}">
                <a14:useLocalDpi xmlns:a14="http://schemas.microsoft.com/office/drawing/2010/main" val="0"/>
              </a:ext>
            </a:extLst>
          </a:blip>
          <a:srcRect l="7773" t="29009" r="14869" b="14055"/>
          <a:stretch/>
        </p:blipFill>
        <p:spPr>
          <a:xfrm>
            <a:off x="495300" y="1032986"/>
            <a:ext cx="8167415" cy="4824117"/>
          </a:xfrm>
          <a:prstGeom prst="rect">
            <a:avLst/>
          </a:prstGeom>
        </p:spPr>
      </p:pic>
      <p:sp>
        <p:nvSpPr>
          <p:cNvPr id="2" name="Text Placeholder 1"/>
          <p:cNvSpPr>
            <a:spLocks noGrp="1"/>
          </p:cNvSpPr>
          <p:nvPr>
            <p:ph type="body" sz="quarter" idx="14"/>
          </p:nvPr>
        </p:nvSpPr>
        <p:spPr/>
        <p:txBody>
          <a:bodyPr/>
          <a:lstStyle/>
          <a:p>
            <a:r>
              <a:rPr lang="en-US" dirty="0"/>
              <a:t>Kansas Preferred Blue Medicare </a:t>
            </a:r>
            <a:r>
              <a:rPr lang="en-US" dirty="0" smtClean="0"/>
              <a:t>Advantage</a:t>
            </a:r>
            <a:endParaRPr lang="en-US" dirty="0"/>
          </a:p>
        </p:txBody>
      </p:sp>
    </p:spTree>
    <p:extLst>
      <p:ext uri="{BB962C8B-B14F-4D97-AF65-F5344CB8AC3E}">
        <p14:creationId xmlns:p14="http://schemas.microsoft.com/office/powerpoint/2010/main" val="228436467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5301" y="981075"/>
            <a:ext cx="8055768" cy="461665"/>
          </a:xfrm>
          <a:prstGeom prst="rect">
            <a:avLst/>
          </a:prstGeom>
          <a:noFill/>
        </p:spPr>
        <p:txBody>
          <a:bodyPr wrap="square" rtlCol="0">
            <a:spAutoFit/>
          </a:bodyPr>
          <a:lstStyle/>
          <a:p>
            <a:r>
              <a:rPr lang="en-US" sz="2400" dirty="0" smtClean="0">
                <a:solidFill>
                  <a:schemeClr val="bg2"/>
                </a:solidFill>
              </a:rPr>
              <a:t>Member Card</a:t>
            </a:r>
            <a:endParaRPr lang="en-US" sz="2400" dirty="0">
              <a:solidFill>
                <a:schemeClr val="bg2"/>
              </a:solidFill>
            </a:endParaRPr>
          </a:p>
        </p:txBody>
      </p:sp>
      <p:pic>
        <p:nvPicPr>
          <p:cNvPr id="2" name="Picture 1"/>
          <p:cNvPicPr>
            <a:picLocks noChangeAspect="1"/>
          </p:cNvPicPr>
          <p:nvPr/>
        </p:nvPicPr>
        <p:blipFill>
          <a:blip r:embed="rId3"/>
          <a:stretch>
            <a:fillRect/>
          </a:stretch>
        </p:blipFill>
        <p:spPr>
          <a:xfrm>
            <a:off x="1456267" y="1776323"/>
            <a:ext cx="5543550" cy="3581400"/>
          </a:xfrm>
          <a:prstGeom prst="rect">
            <a:avLst/>
          </a:prstGeom>
        </p:spPr>
      </p:pic>
      <p:sp>
        <p:nvSpPr>
          <p:cNvPr id="6" name="Text Placeholder 5"/>
          <p:cNvSpPr>
            <a:spLocks noGrp="1"/>
          </p:cNvSpPr>
          <p:nvPr>
            <p:ph type="body" sz="quarter" idx="14"/>
          </p:nvPr>
        </p:nvSpPr>
        <p:spPr/>
        <p:txBody>
          <a:bodyPr/>
          <a:lstStyle/>
          <a:p>
            <a:r>
              <a:rPr lang="en-US" dirty="0"/>
              <a:t>Kansas Preferred Blue Medicare Advantage</a:t>
            </a:r>
          </a:p>
        </p:txBody>
      </p:sp>
    </p:spTree>
    <p:extLst>
      <p:ext uri="{BB962C8B-B14F-4D97-AF65-F5344CB8AC3E}">
        <p14:creationId xmlns:p14="http://schemas.microsoft.com/office/powerpoint/2010/main" val="324284812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5301" y="981075"/>
            <a:ext cx="8055768" cy="461665"/>
          </a:xfrm>
          <a:prstGeom prst="rect">
            <a:avLst/>
          </a:prstGeom>
          <a:noFill/>
        </p:spPr>
        <p:txBody>
          <a:bodyPr wrap="square" rtlCol="0">
            <a:spAutoFit/>
          </a:bodyPr>
          <a:lstStyle/>
          <a:p>
            <a:r>
              <a:rPr lang="en-US" sz="2400" dirty="0" smtClean="0">
                <a:solidFill>
                  <a:schemeClr val="bg2"/>
                </a:solidFill>
              </a:rPr>
              <a:t>Member Card</a:t>
            </a:r>
            <a:endParaRPr lang="en-US" sz="2400" dirty="0">
              <a:solidFill>
                <a:schemeClr val="bg2"/>
              </a:solidFill>
            </a:endParaRPr>
          </a:p>
        </p:txBody>
      </p:sp>
      <p:pic>
        <p:nvPicPr>
          <p:cNvPr id="3" name="Picture 2"/>
          <p:cNvPicPr>
            <a:picLocks noChangeAspect="1"/>
          </p:cNvPicPr>
          <p:nvPr/>
        </p:nvPicPr>
        <p:blipFill>
          <a:blip r:embed="rId3"/>
          <a:stretch>
            <a:fillRect/>
          </a:stretch>
        </p:blipFill>
        <p:spPr>
          <a:xfrm>
            <a:off x="1456267" y="1936452"/>
            <a:ext cx="5524500" cy="3571875"/>
          </a:xfrm>
          <a:prstGeom prst="rect">
            <a:avLst/>
          </a:prstGeom>
        </p:spPr>
      </p:pic>
      <p:sp>
        <p:nvSpPr>
          <p:cNvPr id="5" name="Text Placeholder 4"/>
          <p:cNvSpPr>
            <a:spLocks noGrp="1"/>
          </p:cNvSpPr>
          <p:nvPr>
            <p:ph type="body" sz="quarter" idx="14"/>
          </p:nvPr>
        </p:nvSpPr>
        <p:spPr/>
        <p:txBody>
          <a:bodyPr/>
          <a:lstStyle/>
          <a:p>
            <a:r>
              <a:rPr lang="en-US" dirty="0"/>
              <a:t>Kansas Preferred Blue Medicare Advantage</a:t>
            </a:r>
          </a:p>
        </p:txBody>
      </p:sp>
    </p:spTree>
    <p:extLst>
      <p:ext uri="{BB962C8B-B14F-4D97-AF65-F5344CB8AC3E}">
        <p14:creationId xmlns:p14="http://schemas.microsoft.com/office/powerpoint/2010/main" val="85353201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5301" y="981075"/>
            <a:ext cx="8055768" cy="461665"/>
          </a:xfrm>
          <a:prstGeom prst="rect">
            <a:avLst/>
          </a:prstGeom>
          <a:noFill/>
        </p:spPr>
        <p:txBody>
          <a:bodyPr wrap="square" rtlCol="0">
            <a:spAutoFit/>
          </a:bodyPr>
          <a:lstStyle/>
          <a:p>
            <a:r>
              <a:rPr lang="en-US" sz="2400" dirty="0" smtClean="0">
                <a:solidFill>
                  <a:schemeClr val="bg2"/>
                </a:solidFill>
              </a:rPr>
              <a:t>Availity</a:t>
            </a:r>
            <a:endParaRPr lang="en-US" sz="2400" dirty="0">
              <a:solidFill>
                <a:schemeClr val="bg2"/>
              </a:solidFill>
            </a:endParaRPr>
          </a:p>
        </p:txBody>
      </p:sp>
      <p:sp>
        <p:nvSpPr>
          <p:cNvPr id="6" name="TextBox 5"/>
          <p:cNvSpPr txBox="1"/>
          <p:nvPr/>
        </p:nvSpPr>
        <p:spPr>
          <a:xfrm>
            <a:off x="495301" y="1771650"/>
            <a:ext cx="8055768" cy="369332"/>
          </a:xfrm>
          <a:prstGeom prst="rect">
            <a:avLst/>
          </a:prstGeom>
          <a:noFill/>
        </p:spPr>
        <p:txBody>
          <a:bodyPr wrap="square" rtlCol="0">
            <a:spAutoFit/>
          </a:bodyPr>
          <a:lstStyle/>
          <a:p>
            <a:endParaRPr lang="en-US" dirty="0" smtClean="0"/>
          </a:p>
        </p:txBody>
      </p:sp>
      <p:sp>
        <p:nvSpPr>
          <p:cNvPr id="8" name="Rectangle 7"/>
          <p:cNvSpPr/>
          <p:nvPr/>
        </p:nvSpPr>
        <p:spPr>
          <a:xfrm>
            <a:off x="495301" y="1771650"/>
            <a:ext cx="6557140" cy="369332"/>
          </a:xfrm>
          <a:prstGeom prst="rect">
            <a:avLst/>
          </a:prstGeom>
        </p:spPr>
        <p:txBody>
          <a:bodyPr wrap="square">
            <a:spAutoFit/>
          </a:bodyPr>
          <a:lstStyle/>
          <a:p>
            <a:r>
              <a:rPr lang="en-US" dirty="0"/>
              <a:t> </a:t>
            </a:r>
          </a:p>
        </p:txBody>
      </p:sp>
      <p:pic>
        <p:nvPicPr>
          <p:cNvPr id="9" name="Picture 8"/>
          <p:cNvPicPr>
            <a:picLocks noChangeAspect="1"/>
          </p:cNvPicPr>
          <p:nvPr/>
        </p:nvPicPr>
        <p:blipFill>
          <a:blip r:embed="rId3"/>
          <a:stretch>
            <a:fillRect/>
          </a:stretch>
        </p:blipFill>
        <p:spPr>
          <a:xfrm>
            <a:off x="1143801" y="1673968"/>
            <a:ext cx="6758768" cy="4822346"/>
          </a:xfrm>
          <a:prstGeom prst="rect">
            <a:avLst/>
          </a:prstGeom>
        </p:spPr>
      </p:pic>
      <p:sp>
        <p:nvSpPr>
          <p:cNvPr id="12" name="Right Arrow 11"/>
          <p:cNvSpPr/>
          <p:nvPr/>
        </p:nvSpPr>
        <p:spPr>
          <a:xfrm>
            <a:off x="834690" y="6119804"/>
            <a:ext cx="309111" cy="163901"/>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 name="Text Placeholder 1"/>
          <p:cNvSpPr>
            <a:spLocks noGrp="1"/>
          </p:cNvSpPr>
          <p:nvPr>
            <p:ph type="body" sz="quarter" idx="14"/>
          </p:nvPr>
        </p:nvSpPr>
        <p:spPr/>
        <p:txBody>
          <a:bodyPr/>
          <a:lstStyle/>
          <a:p>
            <a:r>
              <a:rPr lang="en-US" dirty="0"/>
              <a:t>Kansas Preferred Blue Medicare Advantage</a:t>
            </a:r>
          </a:p>
        </p:txBody>
      </p:sp>
    </p:spTree>
    <p:extLst>
      <p:ext uri="{BB962C8B-B14F-4D97-AF65-F5344CB8AC3E}">
        <p14:creationId xmlns:p14="http://schemas.microsoft.com/office/powerpoint/2010/main" val="1435484576"/>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727136" y="1568864"/>
            <a:ext cx="7592097" cy="4578618"/>
          </a:xfrm>
          <a:prstGeom prst="rect">
            <a:avLst/>
          </a:prstGeom>
        </p:spPr>
      </p:pic>
      <p:sp>
        <p:nvSpPr>
          <p:cNvPr id="4" name="Text Placeholder 3"/>
          <p:cNvSpPr>
            <a:spLocks noGrp="1"/>
          </p:cNvSpPr>
          <p:nvPr>
            <p:ph type="body" sz="quarter" idx="14"/>
          </p:nvPr>
        </p:nvSpPr>
        <p:spPr/>
        <p:txBody>
          <a:bodyPr/>
          <a:lstStyle/>
          <a:p>
            <a:r>
              <a:rPr lang="en-US" dirty="0"/>
              <a:t>Kansas Preferred Blue Medicare Advantage</a:t>
            </a:r>
          </a:p>
        </p:txBody>
      </p:sp>
    </p:spTree>
    <p:extLst>
      <p:ext uri="{BB962C8B-B14F-4D97-AF65-F5344CB8AC3E}">
        <p14:creationId xmlns:p14="http://schemas.microsoft.com/office/powerpoint/2010/main" val="397859139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smtClean="0"/>
              <a:t>Kansas Preferred Blue Medicare Advantage</a:t>
            </a:r>
            <a:endParaRPr lang="en-US" dirty="0"/>
          </a:p>
        </p:txBody>
      </p:sp>
      <p:pic>
        <p:nvPicPr>
          <p:cNvPr id="3" name="Picture 2"/>
          <p:cNvPicPr>
            <a:picLocks noChangeAspect="1"/>
          </p:cNvPicPr>
          <p:nvPr/>
        </p:nvPicPr>
        <p:blipFill>
          <a:blip r:embed="rId3"/>
          <a:stretch>
            <a:fillRect/>
          </a:stretch>
        </p:blipFill>
        <p:spPr>
          <a:xfrm>
            <a:off x="703779" y="1234183"/>
            <a:ext cx="7550974" cy="4211120"/>
          </a:xfrm>
          <a:prstGeom prst="rect">
            <a:avLst/>
          </a:prstGeom>
        </p:spPr>
      </p:pic>
    </p:spTree>
    <p:extLst>
      <p:ext uri="{BB962C8B-B14F-4D97-AF65-F5344CB8AC3E}">
        <p14:creationId xmlns:p14="http://schemas.microsoft.com/office/powerpoint/2010/main" val="236192873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smtClean="0"/>
              <a:t>Kansas Preferred Blue Medicare Advantage</a:t>
            </a:r>
            <a:endParaRPr lang="en-US" dirty="0"/>
          </a:p>
        </p:txBody>
      </p:sp>
      <p:pic>
        <p:nvPicPr>
          <p:cNvPr id="4" name="Picture 3"/>
          <p:cNvPicPr>
            <a:picLocks noChangeAspect="1"/>
          </p:cNvPicPr>
          <p:nvPr/>
        </p:nvPicPr>
        <p:blipFill>
          <a:blip r:embed="rId3"/>
          <a:stretch>
            <a:fillRect/>
          </a:stretch>
        </p:blipFill>
        <p:spPr>
          <a:xfrm>
            <a:off x="586002" y="1239696"/>
            <a:ext cx="7683594" cy="4287802"/>
          </a:xfrm>
          <a:prstGeom prst="rect">
            <a:avLst/>
          </a:prstGeom>
        </p:spPr>
      </p:pic>
    </p:spTree>
    <p:extLst>
      <p:ext uri="{BB962C8B-B14F-4D97-AF65-F5344CB8AC3E}">
        <p14:creationId xmlns:p14="http://schemas.microsoft.com/office/powerpoint/2010/main" val="3682373526"/>
      </p:ext>
    </p:extLst>
  </p:cSld>
  <p:clrMapOvr>
    <a:masterClrMapping/>
  </p:clrMapOvr>
  <p:transition>
    <p:fade/>
  </p:transition>
</p:sld>
</file>

<file path=ppt/theme/theme1.xml><?xml version="1.0" encoding="utf-8"?>
<a:theme xmlns:a="http://schemas.openxmlformats.org/drawingml/2006/main" name="Unity theme - new logo">
  <a:themeElements>
    <a:clrScheme name="BCBSKS">
      <a:dk1>
        <a:srgbClr val="3D3935"/>
      </a:dk1>
      <a:lt1>
        <a:sysClr val="window" lastClr="FFFFFF"/>
      </a:lt1>
      <a:dk2>
        <a:srgbClr val="005EB8"/>
      </a:dk2>
      <a:lt2>
        <a:srgbClr val="41B6E6"/>
      </a:lt2>
      <a:accent1>
        <a:srgbClr val="005EB8"/>
      </a:accent1>
      <a:accent2>
        <a:srgbClr val="CB333B"/>
      </a:accent2>
      <a:accent3>
        <a:srgbClr val="78BE20"/>
      </a:accent3>
      <a:accent4>
        <a:srgbClr val="002B49"/>
      </a:accent4>
      <a:accent5>
        <a:srgbClr val="6ECEB2"/>
      </a:accent5>
      <a:accent6>
        <a:srgbClr val="ED8B00"/>
      </a:accent6>
      <a:hlink>
        <a:srgbClr val="005EB8"/>
      </a:hlink>
      <a:folHlink>
        <a:srgbClr val="41B6E6"/>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nity theme - new logo" id="{692A60C7-0DE5-4FD5-B4EF-330E9BDB5E8A}" vid="{A5959260-F1E7-47E3-AEDE-7F56170461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Unity theme - new logo</Template>
  <TotalTime>836</TotalTime>
  <Words>1427</Words>
  <Application>Microsoft Office PowerPoint</Application>
  <PresentationFormat>On-screen Show (4:3)</PresentationFormat>
  <Paragraphs>229</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ＭＳ Ｐゴシック</vt:lpstr>
      <vt:lpstr>Arial</vt:lpstr>
      <vt:lpstr>Arial Narrow</vt:lpstr>
      <vt:lpstr>Calibri</vt:lpstr>
      <vt:lpstr>Helvetica Light</vt:lpstr>
      <vt:lpstr>Unity theme - new logo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MyCompany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Dustin Kimmel</dc:creator>
  <cp:lastModifiedBy>Jessica Moore</cp:lastModifiedBy>
  <cp:revision>36</cp:revision>
  <cp:lastPrinted>2020-01-17T14:51:10Z</cp:lastPrinted>
  <dcterms:created xsi:type="dcterms:W3CDTF">2019-10-17T16:07:28Z</dcterms:created>
  <dcterms:modified xsi:type="dcterms:W3CDTF">2020-01-17T14:51:12Z</dcterms:modified>
</cp:coreProperties>
</file>